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aleway"/>
      <p:regular r:id="rId25"/>
      <p:bold r:id="rId26"/>
      <p:italic r:id="rId27"/>
      <p:boldItalic r:id="rId28"/>
    </p:embeddedFont>
    <p:embeddedFont>
      <p:font typeface="La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6fa3c898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6fa3c8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2af3e99d5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2af3e99d5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2af3e99d5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2af3e99d5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Point is to bring forward important topics for the community</a:t>
            </a:r>
            <a:endParaRPr/>
          </a:p>
          <a:p>
            <a:pPr indent="0" lvl="0" marL="0" rtl="0" algn="l">
              <a:spcBef>
                <a:spcPts val="0"/>
              </a:spcBef>
              <a:spcAft>
                <a:spcPts val="0"/>
              </a:spcAft>
              <a:buNone/>
            </a:pPr>
            <a:r>
              <a:rPr lang="en"/>
              <a:t>Keep people informed and engage with the community on a regular basis</a:t>
            </a:r>
            <a:endParaRPr/>
          </a:p>
          <a:p>
            <a:pPr indent="0" lvl="0" marL="0" rtl="0" algn="l">
              <a:spcBef>
                <a:spcPts val="0"/>
              </a:spcBef>
              <a:spcAft>
                <a:spcPts val="0"/>
              </a:spcAft>
              <a:buNone/>
            </a:pPr>
            <a:r>
              <a:rPr lang="en"/>
              <a:t>Low cost and high impact</a:t>
            </a:r>
            <a:endParaRPr/>
          </a:p>
          <a:p>
            <a:pPr indent="0" lvl="0" marL="0" rtl="0" algn="l">
              <a:spcBef>
                <a:spcPts val="0"/>
              </a:spcBef>
              <a:spcAft>
                <a:spcPts val="0"/>
              </a:spcAft>
              <a:buNone/>
            </a:pPr>
            <a:r>
              <a:rPr lang="en"/>
              <a:t>Can anyone guess what the open rate is of our email campaigns?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24cc1080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24cc1080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Need to reframe this….committee didn’t work out.  Thank you to the participants, but didn’t get enough additional support to operate.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Highlight the board still supporting a new speed sign, with a target date by end of the year to be installed.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2af3e99d5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2af3e99d5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1200"/>
              </a:spcBef>
              <a:spcAft>
                <a:spcPts val="0"/>
              </a:spcAft>
              <a:buClr>
                <a:schemeClr val="dk1"/>
              </a:buClr>
              <a:buSzPts val="1200"/>
              <a:buChar char="➔"/>
            </a:pPr>
            <a:r>
              <a:rPr lang="en" sz="1200">
                <a:solidFill>
                  <a:srgbClr val="1F1F1F"/>
                </a:solidFill>
                <a:highlight>
                  <a:schemeClr val="lt1"/>
                </a:highlight>
              </a:rPr>
              <a:t>Tree removal will only be approved if it is diseased and potentially going to cause damage to a structure or was severely damaged in a storm. The street trees must be replaced on the timeline given by the board. </a:t>
            </a:r>
            <a:endParaRPr sz="1200">
              <a:solidFill>
                <a:srgbClr val="1F1F1F"/>
              </a:solidFill>
              <a:highlight>
                <a:schemeClr val="lt1"/>
              </a:highlight>
            </a:endParaRPr>
          </a:p>
          <a:p>
            <a:pPr indent="0" lvl="0" marL="0" rtl="0" algn="l">
              <a:spcBef>
                <a:spcPts val="12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2af3e99d55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2af3e99d55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Old trees - reaching end of their life</a:t>
            </a:r>
            <a:endParaRPr/>
          </a:p>
          <a:p>
            <a:pPr indent="0" lvl="0" marL="0" rtl="0" algn="l">
              <a:spcBef>
                <a:spcPts val="0"/>
              </a:spcBef>
              <a:spcAft>
                <a:spcPts val="0"/>
              </a:spcAft>
              <a:buNone/>
            </a:pPr>
            <a:r>
              <a:rPr lang="en"/>
              <a:t>Homes reaching the age they need more updates </a:t>
            </a:r>
            <a:endParaRPr/>
          </a:p>
          <a:p>
            <a:pPr indent="-317500" lvl="0" marL="457200" rtl="0" algn="l">
              <a:spcBef>
                <a:spcPts val="0"/>
              </a:spcBef>
              <a:spcAft>
                <a:spcPts val="0"/>
              </a:spcAft>
              <a:buSzPts val="1400"/>
              <a:buChar char="-"/>
            </a:pPr>
            <a:r>
              <a:rPr lang="en"/>
              <a:t>Ease of communicating with Board and ACC</a:t>
            </a:r>
            <a:endParaRPr/>
          </a:p>
          <a:p>
            <a:pPr indent="-317500" lvl="0" marL="457200" rtl="0" algn="l">
              <a:spcBef>
                <a:spcPts val="0"/>
              </a:spcBef>
              <a:spcAft>
                <a:spcPts val="0"/>
              </a:spcAft>
              <a:buSzPts val="1400"/>
              <a:buChar char="-"/>
            </a:pPr>
            <a:r>
              <a:rPr lang="en"/>
              <a:t>Responsibility of owners to maintain → was easier 10 years ago than it will be going forward</a:t>
            </a:r>
            <a:endParaRPr/>
          </a:p>
          <a:p>
            <a:pPr indent="0" lvl="0" marL="0" rtl="0" algn="l">
              <a:spcBef>
                <a:spcPts val="0"/>
              </a:spcBef>
              <a:spcAft>
                <a:spcPts val="0"/>
              </a:spcAft>
              <a:buNone/>
            </a:pPr>
            <a:r>
              <a:rPr lang="en"/>
              <a:t>Safety is on our mind. Young generation with Kids moving in → which is great for the neighborhood.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Want to keep it / make it a neighborhood that is desirable/attractive to </a:t>
            </a:r>
            <a:r>
              <a:rPr lang="en"/>
              <a:t>today's</a:t>
            </a:r>
            <a:r>
              <a:rPr lang="en"/>
              <a:t> market.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2bd165c67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2bd165c67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Cost concerns (initial quotes)</a:t>
            </a:r>
            <a:endParaRPr/>
          </a:p>
          <a:p>
            <a:pPr indent="0" lvl="0" marL="0" rtl="0" algn="l">
              <a:spcBef>
                <a:spcPts val="0"/>
              </a:spcBef>
              <a:spcAft>
                <a:spcPts val="0"/>
              </a:spcAft>
              <a:buNone/>
            </a:pPr>
            <a:r>
              <a:rPr lang="en"/>
              <a:t>Reviewed CC&amp;Rs</a:t>
            </a:r>
            <a:endParaRPr/>
          </a:p>
          <a:p>
            <a:pPr indent="0" lvl="0" marL="0" rtl="0" algn="l">
              <a:spcBef>
                <a:spcPts val="0"/>
              </a:spcBef>
              <a:spcAft>
                <a:spcPts val="0"/>
              </a:spcAft>
              <a:buNone/>
            </a:pPr>
            <a:r>
              <a:rPr lang="en"/>
              <a:t>Online payment option and voting</a:t>
            </a:r>
            <a:endParaRPr/>
          </a:p>
          <a:p>
            <a:pPr indent="0" lvl="0" marL="0" rtl="0" algn="l">
              <a:spcBef>
                <a:spcPts val="0"/>
              </a:spcBef>
              <a:spcAft>
                <a:spcPts val="0"/>
              </a:spcAft>
              <a:buNone/>
            </a:pPr>
            <a:r>
              <a:rPr lang="en"/>
              <a:t>Evaluated HOA management software</a:t>
            </a:r>
            <a:endParaRPr/>
          </a:p>
          <a:p>
            <a:pPr indent="0" lvl="0" marL="0" rtl="0" algn="l">
              <a:spcBef>
                <a:spcPts val="0"/>
              </a:spcBef>
              <a:spcAft>
                <a:spcPts val="0"/>
              </a:spcAft>
              <a:buNone/>
            </a:pPr>
            <a:r>
              <a:rPr lang="en"/>
              <a:t>Implemented regular email communication —&gt; more informed.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2bd165c67b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2bd165c67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Holiday party in December went great &gt;50 people attended…..all the cider and hot </a:t>
            </a:r>
            <a:r>
              <a:rPr lang="en"/>
              <a:t>chocolate</a:t>
            </a:r>
            <a:r>
              <a:rPr lang="en"/>
              <a:t> was consumed!</a:t>
            </a:r>
            <a:endParaRPr/>
          </a:p>
          <a:p>
            <a:pPr indent="0" lvl="0" marL="0" rtl="0" algn="l">
              <a:spcBef>
                <a:spcPts val="0"/>
              </a:spcBef>
              <a:spcAft>
                <a:spcPts val="0"/>
              </a:spcAft>
              <a:buNone/>
            </a:pPr>
            <a:r>
              <a:rPr lang="en"/>
              <a:t>Dialogue</a:t>
            </a:r>
            <a:r>
              <a:rPr lang="en"/>
              <a:t> with local reps about our community - Courtney Neon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Cheer map - 95 homes - similar to last year → a great success.  Higher percentage of homes than last year that would make the Griswolds proud!</a:t>
            </a:r>
            <a:endParaRPr/>
          </a:p>
          <a:p>
            <a:pPr indent="0" lvl="0" marL="0" rtl="0" algn="l">
              <a:spcBef>
                <a:spcPts val="0"/>
              </a:spcBef>
              <a:spcAft>
                <a:spcPts val="0"/>
              </a:spcAft>
              <a:buNone/>
            </a:pPr>
            <a:r>
              <a:rPr lang="en"/>
              <a:t>Entry is now </a:t>
            </a:r>
            <a:r>
              <a:rPr lang="en"/>
              <a:t>equipped</a:t>
            </a:r>
            <a:r>
              <a:rPr lang="en"/>
              <a:t> for nice lights this year - </a:t>
            </a:r>
            <a:r>
              <a:rPr lang="en"/>
              <a:t>tying</a:t>
            </a:r>
            <a:r>
              <a:rPr lang="en"/>
              <a:t> the </a:t>
            </a:r>
            <a:r>
              <a:rPr lang="en"/>
              <a:t>community</a:t>
            </a:r>
            <a:r>
              <a:rPr lang="en"/>
              <a:t> together.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Neighborhood block party - float the idea</a:t>
            </a:r>
            <a:endParaRPr/>
          </a:p>
          <a:p>
            <a:pPr indent="0" lvl="0" marL="0" rtl="0" algn="l">
              <a:spcBef>
                <a:spcPts val="0"/>
              </a:spcBef>
              <a:spcAft>
                <a:spcPts val="0"/>
              </a:spcAft>
              <a:buNone/>
            </a:pPr>
            <a:r>
              <a:rPr lang="en"/>
              <a:t>Holiday get together again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2bd165c67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2bd165c67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2bd165c67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2bd165c67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2bd165c67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2bd165c67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6fa3c898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6fa3c8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c6fa3c898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c6fa3c89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Review of the board members (</a:t>
            </a:r>
            <a:r>
              <a:rPr lang="en"/>
              <a:t>animation</a:t>
            </a:r>
            <a:r>
              <a:rPr lang="en"/>
              <a:t> down to Valerie)</a:t>
            </a:r>
            <a:endParaRPr/>
          </a:p>
          <a:p>
            <a:pPr indent="-317500" lvl="0" marL="457200" rtl="0" algn="l">
              <a:spcBef>
                <a:spcPts val="0"/>
              </a:spcBef>
              <a:spcAft>
                <a:spcPts val="0"/>
              </a:spcAft>
              <a:buSzPts val="1400"/>
              <a:buChar char="●"/>
            </a:pPr>
            <a:r>
              <a:rPr lang="en"/>
              <a:t>Thank the board members for stepping up and running again</a:t>
            </a:r>
            <a:endParaRPr/>
          </a:p>
          <a:p>
            <a:pPr indent="-317500" lvl="0" marL="457200" rtl="0" algn="l">
              <a:spcBef>
                <a:spcPts val="0"/>
              </a:spcBef>
              <a:spcAft>
                <a:spcPts val="0"/>
              </a:spcAft>
              <a:buSzPts val="1400"/>
              <a:buChar char="●"/>
            </a:pPr>
            <a:r>
              <a:rPr lang="en"/>
              <a:t>As of List out that we have received roughly 45% returning a ballet, 96% filled out (4% abstaining) and all voting for candidates or Matt as proxy.</a:t>
            </a:r>
            <a:endParaRPr/>
          </a:p>
          <a:p>
            <a:pPr indent="-317500" lvl="0" marL="457200" rtl="0" algn="l">
              <a:spcBef>
                <a:spcPts val="0"/>
              </a:spcBef>
              <a:spcAft>
                <a:spcPts val="0"/>
              </a:spcAft>
              <a:buSzPts val="1400"/>
              <a:buChar char="●"/>
            </a:pPr>
            <a:r>
              <a:rPr lang="en"/>
              <a:t>All </a:t>
            </a:r>
            <a:r>
              <a:rPr lang="en"/>
              <a:t>candidates</a:t>
            </a:r>
            <a:r>
              <a:rPr lang="en"/>
              <a:t> are here by re-elected to their positions for 3 more years!  Show the </a:t>
            </a:r>
            <a:r>
              <a:rPr lang="en"/>
              <a:t>animation</a:t>
            </a:r>
            <a:r>
              <a:rPr lang="en"/>
              <a:t> for re-election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of 5/15/2023</a:t>
            </a:r>
            <a:endParaRPr/>
          </a:p>
          <a:p>
            <a:pPr indent="0" lvl="0" marL="0" rtl="0" algn="l">
              <a:spcBef>
                <a:spcPts val="0"/>
              </a:spcBef>
              <a:spcAft>
                <a:spcPts val="0"/>
              </a:spcAft>
              <a:buNone/>
            </a:pPr>
            <a:r>
              <a:rPr lang="en"/>
              <a:t>Mark - 29 online, 37 paper, 21 Matt Proxy </a:t>
            </a:r>
            <a:endParaRPr/>
          </a:p>
          <a:p>
            <a:pPr indent="0" lvl="0" marL="0" rtl="0" algn="l">
              <a:spcBef>
                <a:spcPts val="0"/>
              </a:spcBef>
              <a:spcAft>
                <a:spcPts val="0"/>
              </a:spcAft>
              <a:buNone/>
            </a:pPr>
            <a:r>
              <a:rPr lang="en"/>
              <a:t>Rob - 29 online, 36 paper, 21 Matt Proxy</a:t>
            </a:r>
            <a:endParaRPr/>
          </a:p>
          <a:p>
            <a:pPr indent="0" lvl="0" marL="0" rtl="0" algn="l">
              <a:spcBef>
                <a:spcPts val="0"/>
              </a:spcBef>
              <a:spcAft>
                <a:spcPts val="0"/>
              </a:spcAft>
              <a:buNone/>
            </a:pPr>
            <a:r>
              <a:rPr lang="en"/>
              <a:t>Aaron - 27 online, 36 paper, 21 Matt Proxy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2af3e99d5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2af3e99d5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e267badd8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e267badd8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arenR"/>
            </a:pPr>
            <a:r>
              <a:rPr lang="en"/>
              <a:t>What is the increase for?</a:t>
            </a:r>
            <a:endParaRPr/>
          </a:p>
          <a:p>
            <a:pPr indent="-317500" lvl="0" marL="457200" rtl="0" algn="l">
              <a:spcBef>
                <a:spcPts val="0"/>
              </a:spcBef>
              <a:spcAft>
                <a:spcPts val="0"/>
              </a:spcAft>
              <a:buSzPts val="1400"/>
              <a:buAutoNum type="arabicParenR"/>
            </a:pPr>
            <a:r>
              <a:rPr lang="en"/>
              <a:t>Are we going to keep the increase?</a:t>
            </a:r>
            <a:endParaRPr/>
          </a:p>
          <a:p>
            <a:pPr indent="-317500" lvl="0" marL="457200" rtl="0" algn="l">
              <a:spcBef>
                <a:spcPts val="0"/>
              </a:spcBef>
              <a:spcAft>
                <a:spcPts val="0"/>
              </a:spcAft>
              <a:buSzPts val="1400"/>
              <a:buAutoNum type="arabicParenR"/>
            </a:pPr>
            <a:r>
              <a:rPr lang="en"/>
              <a:t>Concern that we want to remove the $100 cap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2af3e99d5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2af3e99d5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e267badd8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e267badd8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af3e99d5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2af3e99d5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2bd165c67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2bd165c67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yard sale signs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hyperlink" Target="https://www.mtngate.org/committees" TargetMode="External"/><Relationship Id="rId5"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0.jpg"/><Relationship Id="rId5"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mailto:mtngate.tigard@gmail.com"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428288" y="2256650"/>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ANNUAL MEETING</a:t>
            </a:r>
            <a:endParaRPr/>
          </a:p>
          <a:p>
            <a:pPr indent="0" lvl="0" marL="0" rtl="0" algn="l">
              <a:spcBef>
                <a:spcPts val="0"/>
              </a:spcBef>
              <a:spcAft>
                <a:spcPts val="0"/>
              </a:spcAft>
              <a:buNone/>
            </a:pPr>
            <a:r>
              <a:rPr lang="en"/>
              <a:t>2023</a:t>
            </a:r>
            <a:endParaRPr/>
          </a:p>
        </p:txBody>
      </p:sp>
      <p:sp>
        <p:nvSpPr>
          <p:cNvPr id="73" name="Google Shape;73;p13"/>
          <p:cNvSpPr txBox="1"/>
          <p:nvPr>
            <p:ph idx="1" type="subTitle"/>
          </p:nvPr>
        </p:nvSpPr>
        <p:spPr>
          <a:xfrm>
            <a:off x="2390275" y="4250850"/>
            <a:ext cx="6331500" cy="4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Mt. Gate HOA Board • 05.17.2023</a:t>
            </a:r>
            <a:endParaRPr/>
          </a:p>
        </p:txBody>
      </p:sp>
      <p:pic>
        <p:nvPicPr>
          <p:cNvPr id="74" name="Google Shape;74;p13"/>
          <p:cNvPicPr preferRelativeResize="0"/>
          <p:nvPr/>
        </p:nvPicPr>
        <p:blipFill>
          <a:blip r:embed="rId3">
            <a:alphaModFix/>
          </a:blip>
          <a:stretch>
            <a:fillRect/>
          </a:stretch>
        </p:blipFill>
        <p:spPr>
          <a:xfrm>
            <a:off x="395830" y="381680"/>
            <a:ext cx="8325950" cy="187497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Previous Initiatives</a:t>
            </a:r>
            <a:endParaRPr/>
          </a:p>
        </p:txBody>
      </p:sp>
      <p:sp>
        <p:nvSpPr>
          <p:cNvPr id="147" name="Google Shape;147;p22"/>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2021-2023</a:t>
            </a:r>
            <a:endParaRPr/>
          </a:p>
        </p:txBody>
      </p:sp>
      <p:sp>
        <p:nvSpPr>
          <p:cNvPr id="148" name="Google Shape;148;p22"/>
          <p:cNvSpPr txBox="1"/>
          <p:nvPr>
            <p:ph idx="2" type="body"/>
          </p:nvPr>
        </p:nvSpPr>
        <p:spPr>
          <a:xfrm>
            <a:off x="4939500" y="724200"/>
            <a:ext cx="39366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Monthly email communications</a:t>
            </a:r>
            <a:endParaRPr/>
          </a:p>
          <a:p>
            <a:pPr indent="-342900" lvl="0" marL="457200" rtl="0" algn="l">
              <a:spcBef>
                <a:spcPts val="0"/>
              </a:spcBef>
              <a:spcAft>
                <a:spcPts val="0"/>
              </a:spcAft>
              <a:buSzPts val="1800"/>
              <a:buChar char="●"/>
            </a:pPr>
            <a:r>
              <a:rPr lang="en"/>
              <a:t>Speed &amp; Safety Committee</a:t>
            </a:r>
            <a:endParaRPr/>
          </a:p>
          <a:p>
            <a:pPr indent="-342900" lvl="0" marL="457200" rtl="0" algn="l">
              <a:spcBef>
                <a:spcPts val="0"/>
              </a:spcBef>
              <a:spcAft>
                <a:spcPts val="0"/>
              </a:spcAft>
              <a:buSzPts val="1800"/>
              <a:buChar char="●"/>
            </a:pPr>
            <a:r>
              <a:rPr lang="en"/>
              <a:t>Trees</a:t>
            </a:r>
            <a:endParaRPr/>
          </a:p>
          <a:p>
            <a:pPr indent="-342900" lvl="0" marL="457200" rtl="0" algn="l">
              <a:spcBef>
                <a:spcPts val="0"/>
              </a:spcBef>
              <a:spcAft>
                <a:spcPts val="0"/>
              </a:spcAft>
              <a:buSzPts val="1800"/>
              <a:buChar char="●"/>
            </a:pPr>
            <a:r>
              <a:rPr lang="en"/>
              <a:t>CC&amp;R Update &amp; HOA Modernization</a:t>
            </a:r>
            <a:endParaRPr/>
          </a:p>
          <a:p>
            <a:pPr indent="-342900" lvl="0" marL="457200" rtl="0" algn="l">
              <a:spcBef>
                <a:spcPts val="0"/>
              </a:spcBef>
              <a:spcAft>
                <a:spcPts val="0"/>
              </a:spcAft>
              <a:buSzPts val="1800"/>
              <a:buChar char="●"/>
            </a:pPr>
            <a:r>
              <a:rPr lang="en"/>
              <a:t>Community Engagement</a:t>
            </a:r>
            <a:endParaRPr/>
          </a:p>
        </p:txBody>
      </p:sp>
      <p:pic>
        <p:nvPicPr>
          <p:cNvPr id="149" name="Google Shape;149;p22"/>
          <p:cNvPicPr preferRelativeResize="0"/>
          <p:nvPr/>
        </p:nvPicPr>
        <p:blipFill>
          <a:blip r:embed="rId3">
            <a:alphaModFix/>
          </a:blip>
          <a:stretch>
            <a:fillRect/>
          </a:stretch>
        </p:blipFill>
        <p:spPr>
          <a:xfrm>
            <a:off x="-7550" y="0"/>
            <a:ext cx="727325" cy="715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5234950" y="2635500"/>
            <a:ext cx="3494100" cy="1538400"/>
          </a:xfrm>
          <a:prstGeom prst="rect">
            <a:avLst/>
          </a:prstGeom>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75%</a:t>
            </a:r>
            <a:endParaRPr/>
          </a:p>
        </p:txBody>
      </p:sp>
      <p:sp>
        <p:nvSpPr>
          <p:cNvPr id="155" name="Google Shape;155;p23"/>
          <p:cNvSpPr txBox="1"/>
          <p:nvPr/>
        </p:nvSpPr>
        <p:spPr>
          <a:xfrm>
            <a:off x="407250" y="586750"/>
            <a:ext cx="8321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Lato"/>
                <a:ea typeface="Lato"/>
                <a:cs typeface="Lato"/>
                <a:sym typeface="Lato"/>
              </a:rPr>
              <a:t>Monthly email blast and communication - </a:t>
            </a:r>
            <a:r>
              <a:rPr b="1" lang="en" sz="2100">
                <a:latin typeface="Lato"/>
                <a:ea typeface="Lato"/>
                <a:cs typeface="Lato"/>
                <a:sym typeface="Lato"/>
              </a:rPr>
              <a:t>a continued success!</a:t>
            </a:r>
            <a:endParaRPr b="1" sz="2100">
              <a:latin typeface="Lato"/>
              <a:ea typeface="Lato"/>
              <a:cs typeface="Lato"/>
              <a:sym typeface="Lato"/>
            </a:endParaRPr>
          </a:p>
        </p:txBody>
      </p:sp>
      <p:sp>
        <p:nvSpPr>
          <p:cNvPr id="156" name="Google Shape;156;p23"/>
          <p:cNvSpPr txBox="1"/>
          <p:nvPr/>
        </p:nvSpPr>
        <p:spPr>
          <a:xfrm>
            <a:off x="527050" y="3211150"/>
            <a:ext cx="4472400" cy="5079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2100">
                <a:latin typeface="Lato"/>
                <a:ea typeface="Lato"/>
                <a:cs typeface="Lato"/>
                <a:sym typeface="Lato"/>
              </a:rPr>
              <a:t>The open rate has remained high @</a:t>
            </a:r>
            <a:endParaRPr sz="2100">
              <a:latin typeface="Lato"/>
              <a:ea typeface="Lato"/>
              <a:cs typeface="Lato"/>
              <a:sym typeface="Lato"/>
            </a:endParaRPr>
          </a:p>
        </p:txBody>
      </p:sp>
      <p:sp>
        <p:nvSpPr>
          <p:cNvPr id="157" name="Google Shape;157;p23"/>
          <p:cNvSpPr txBox="1"/>
          <p:nvPr/>
        </p:nvSpPr>
        <p:spPr>
          <a:xfrm>
            <a:off x="527050" y="4061550"/>
            <a:ext cx="4707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Lato"/>
                <a:ea typeface="Lato"/>
                <a:cs typeface="Lato"/>
                <a:sym typeface="Lato"/>
              </a:rPr>
              <a:t>Any additional requests or comments?</a:t>
            </a:r>
            <a:endParaRPr sz="2100">
              <a:latin typeface="Lato"/>
              <a:ea typeface="Lato"/>
              <a:cs typeface="Lato"/>
              <a:sym typeface="Lato"/>
            </a:endParaRPr>
          </a:p>
        </p:txBody>
      </p:sp>
      <p:pic>
        <p:nvPicPr>
          <p:cNvPr id="158" name="Google Shape;158;p23"/>
          <p:cNvPicPr preferRelativeResize="0"/>
          <p:nvPr/>
        </p:nvPicPr>
        <p:blipFill>
          <a:blip r:embed="rId3">
            <a:alphaModFix/>
          </a:blip>
          <a:stretch>
            <a:fillRect/>
          </a:stretch>
        </p:blipFill>
        <p:spPr>
          <a:xfrm>
            <a:off x="-7550" y="0"/>
            <a:ext cx="727325" cy="715200"/>
          </a:xfrm>
          <a:prstGeom prst="rect">
            <a:avLst/>
          </a:prstGeom>
          <a:noFill/>
          <a:ln>
            <a:noFill/>
          </a:ln>
        </p:spPr>
      </p:pic>
      <p:sp>
        <p:nvSpPr>
          <p:cNvPr id="159" name="Google Shape;159;p23"/>
          <p:cNvSpPr txBox="1"/>
          <p:nvPr/>
        </p:nvSpPr>
        <p:spPr>
          <a:xfrm>
            <a:off x="411150" y="1094650"/>
            <a:ext cx="8321700" cy="14775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Lato"/>
              <a:buChar char="★"/>
            </a:pPr>
            <a:r>
              <a:rPr lang="en" sz="2100">
                <a:latin typeface="Lato"/>
                <a:ea typeface="Lato"/>
                <a:cs typeface="Lato"/>
                <a:sym typeface="Lato"/>
              </a:rPr>
              <a:t>Regular engagement with community on important topics or general reminders.</a:t>
            </a:r>
            <a:endParaRPr sz="2100">
              <a:latin typeface="Lato"/>
              <a:ea typeface="Lato"/>
              <a:cs typeface="Lato"/>
              <a:sym typeface="Lato"/>
            </a:endParaRPr>
          </a:p>
          <a:p>
            <a:pPr indent="-361950" lvl="0" marL="457200" rtl="0" algn="l">
              <a:spcBef>
                <a:spcPts val="0"/>
              </a:spcBef>
              <a:spcAft>
                <a:spcPts val="0"/>
              </a:spcAft>
              <a:buSzPts val="2100"/>
              <a:buFont typeface="Lato"/>
              <a:buChar char="★"/>
            </a:pPr>
            <a:r>
              <a:rPr lang="en" sz="2100">
                <a:latin typeface="Lato"/>
                <a:ea typeface="Lato"/>
                <a:cs typeface="Lato"/>
                <a:sym typeface="Lato"/>
              </a:rPr>
              <a:t>Subscriber base is now at 205</a:t>
            </a:r>
            <a:endParaRPr sz="2100">
              <a:latin typeface="Lato"/>
              <a:ea typeface="Lato"/>
              <a:cs typeface="Lato"/>
              <a:sym typeface="Lato"/>
            </a:endParaRPr>
          </a:p>
          <a:p>
            <a:pPr indent="-361950" lvl="0" marL="457200" rtl="0" algn="l">
              <a:spcBef>
                <a:spcPts val="0"/>
              </a:spcBef>
              <a:spcAft>
                <a:spcPts val="0"/>
              </a:spcAft>
              <a:buSzPts val="2100"/>
              <a:buFont typeface="Lato"/>
              <a:buChar char="★"/>
            </a:pPr>
            <a:r>
              <a:rPr lang="en" sz="2100">
                <a:latin typeface="Lato"/>
                <a:ea typeface="Lato"/>
                <a:cs typeface="Lato"/>
                <a:sym typeface="Lato"/>
              </a:rPr>
              <a:t>Not subscribed?  Go to: www.mtngate.org/newsletter-signup</a:t>
            </a:r>
            <a:endParaRPr sz="21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24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2100"/>
                                        <p:tgtEl>
                                          <p:spTgt spid="154"/>
                                        </p:tgtEl>
                                        <p:attrNameLst>
                                          <p:attrName>ppt_y</p:attrName>
                                        </p:attrNameLst>
                                      </p:cBhvr>
                                      <p:tavLst>
                                        <p:tav fmla="" tm="0">
                                          <p:val>
                                            <p:strVal val="#ppt_y+1"/>
                                          </p:val>
                                        </p:tav>
                                        <p:tav fmla="" tm="100000">
                                          <p:val>
                                            <p:strVal val="#ppt_y"/>
                                          </p:val>
                                        </p:tav>
                                      </p:tavLst>
                                    </p:anim>
                                  </p:childTnLst>
                                </p:cTn>
                              </p:par>
                            </p:childTnLst>
                          </p:cTn>
                        </p:par>
                        <p:par>
                          <p:cTn fill="hold">
                            <p:stCondLst>
                              <p:cond delay="2100"/>
                            </p:stCondLst>
                            <p:childTnLst>
                              <p:par>
                                <p:cTn fill="hold" nodeType="afterEffect" presetClass="emph" presetID="8" presetSubtype="0">
                                  <p:stCondLst>
                                    <p:cond delay="0"/>
                                  </p:stCondLst>
                                  <p:childTnLst>
                                    <p:animRot by="-21600000">
                                      <p:cBhvr>
                                        <p:cTn dur="1000" fill="hold"/>
                                        <p:tgtEl>
                                          <p:spTgt spid="154"/>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Speed &amp; </a:t>
            </a:r>
            <a:r>
              <a:rPr lang="en"/>
              <a:t>Safety</a:t>
            </a:r>
            <a:r>
              <a:rPr lang="en"/>
              <a:t> </a:t>
            </a:r>
            <a:r>
              <a:rPr lang="en"/>
              <a:t>Committee Update</a:t>
            </a:r>
            <a:endParaRPr/>
          </a:p>
        </p:txBody>
      </p:sp>
      <p:sp>
        <p:nvSpPr>
          <p:cNvPr id="165" name="Google Shape;165;p24"/>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2021-2023</a:t>
            </a:r>
            <a:endParaRPr/>
          </a:p>
        </p:txBody>
      </p:sp>
      <p:sp>
        <p:nvSpPr>
          <p:cNvPr id="166" name="Google Shape;166;p24"/>
          <p:cNvSpPr txBox="1"/>
          <p:nvPr>
            <p:ph idx="2" type="body"/>
          </p:nvPr>
        </p:nvSpPr>
        <p:spPr>
          <a:xfrm>
            <a:off x="4939500" y="724200"/>
            <a:ext cx="39366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2021</a:t>
            </a:r>
            <a:endParaRPr/>
          </a:p>
          <a:p>
            <a:pPr indent="-317500" lvl="1" marL="914400" rtl="0" algn="l">
              <a:spcBef>
                <a:spcPts val="0"/>
              </a:spcBef>
              <a:spcAft>
                <a:spcPts val="0"/>
              </a:spcAft>
              <a:buSzPts val="1400"/>
              <a:buChar char="○"/>
            </a:pPr>
            <a:r>
              <a:rPr lang="en"/>
              <a:t>Concern raised about needing a </a:t>
            </a:r>
            <a:r>
              <a:rPr lang="en"/>
              <a:t>committee</a:t>
            </a:r>
            <a:endParaRPr/>
          </a:p>
          <a:p>
            <a:pPr indent="-342900" lvl="0" marL="457200" rtl="0" algn="l">
              <a:spcBef>
                <a:spcPts val="0"/>
              </a:spcBef>
              <a:spcAft>
                <a:spcPts val="0"/>
              </a:spcAft>
              <a:buSzPts val="1800"/>
              <a:buChar char="●"/>
            </a:pPr>
            <a:r>
              <a:rPr lang="en"/>
              <a:t>2022</a:t>
            </a:r>
            <a:endParaRPr/>
          </a:p>
          <a:p>
            <a:pPr indent="-317500" lvl="1" marL="914400" rtl="0" algn="l">
              <a:spcBef>
                <a:spcPts val="0"/>
              </a:spcBef>
              <a:spcAft>
                <a:spcPts val="0"/>
              </a:spcAft>
              <a:buSzPts val="1400"/>
              <a:buChar char="○"/>
            </a:pPr>
            <a:r>
              <a:rPr lang="en"/>
              <a:t>Committee</a:t>
            </a:r>
            <a:r>
              <a:rPr lang="en"/>
              <a:t> formed with an initial 3-5 people</a:t>
            </a:r>
            <a:endParaRPr/>
          </a:p>
          <a:p>
            <a:pPr indent="-317500" lvl="1" marL="914400" rtl="0" algn="l">
              <a:spcBef>
                <a:spcPts val="0"/>
              </a:spcBef>
              <a:spcAft>
                <a:spcPts val="0"/>
              </a:spcAft>
              <a:buSzPts val="1400"/>
              <a:buChar char="○"/>
            </a:pPr>
            <a:r>
              <a:rPr lang="en"/>
              <a:t>Attendance struggled </a:t>
            </a:r>
            <a:endParaRPr/>
          </a:p>
          <a:p>
            <a:pPr indent="-342900" lvl="0" marL="457200" rtl="0" algn="l">
              <a:spcBef>
                <a:spcPts val="0"/>
              </a:spcBef>
              <a:spcAft>
                <a:spcPts val="0"/>
              </a:spcAft>
              <a:buSzPts val="1800"/>
              <a:buChar char="●"/>
            </a:pPr>
            <a:r>
              <a:rPr lang="en"/>
              <a:t>2023</a:t>
            </a:r>
            <a:endParaRPr/>
          </a:p>
          <a:p>
            <a:pPr indent="-317500" lvl="1" marL="914400" rtl="0" algn="l">
              <a:spcBef>
                <a:spcPts val="0"/>
              </a:spcBef>
              <a:spcAft>
                <a:spcPts val="0"/>
              </a:spcAft>
              <a:buSzPts val="1400"/>
              <a:buChar char="○"/>
            </a:pPr>
            <a:r>
              <a:rPr lang="en"/>
              <a:t>Due to lack of interest/</a:t>
            </a:r>
            <a:r>
              <a:rPr lang="en"/>
              <a:t>energy</a:t>
            </a:r>
            <a:r>
              <a:rPr lang="en"/>
              <a:t> the committee is being disbanded</a:t>
            </a:r>
            <a:endParaRPr/>
          </a:p>
        </p:txBody>
      </p:sp>
      <p:pic>
        <p:nvPicPr>
          <p:cNvPr id="167" name="Google Shape;167;p24"/>
          <p:cNvPicPr preferRelativeResize="0"/>
          <p:nvPr/>
        </p:nvPicPr>
        <p:blipFill>
          <a:blip r:embed="rId3">
            <a:alphaModFix/>
          </a:blip>
          <a:stretch>
            <a:fillRect/>
          </a:stretch>
        </p:blipFill>
        <p:spPr>
          <a:xfrm>
            <a:off x="-7550" y="0"/>
            <a:ext cx="727325" cy="715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1000"/>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animEffect filter="fade" transition="in">
                                      <p:cBhvr>
                                        <p:cTn dur="1000"/>
                                        <p:tgtEl>
                                          <p:spTgt spid="1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animEffect filter="fade" transition="in">
                                      <p:cBhvr>
                                        <p:cTn dur="1000"/>
                                        <p:tgtEl>
                                          <p:spTgt spid="1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3" st="3"/>
                                            </p:txEl>
                                          </p:spTgt>
                                        </p:tgtEl>
                                        <p:attrNameLst>
                                          <p:attrName>style.visibility</p:attrName>
                                        </p:attrNameLst>
                                      </p:cBhvr>
                                      <p:to>
                                        <p:strVal val="visible"/>
                                      </p:to>
                                    </p:set>
                                    <p:animEffect filter="fade" transition="in">
                                      <p:cBhvr>
                                        <p:cTn dur="1000"/>
                                        <p:tgtEl>
                                          <p:spTgt spid="16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4" st="4"/>
                                            </p:txEl>
                                          </p:spTgt>
                                        </p:tgtEl>
                                        <p:attrNameLst>
                                          <p:attrName>style.visibility</p:attrName>
                                        </p:attrNameLst>
                                      </p:cBhvr>
                                      <p:to>
                                        <p:strVal val="visible"/>
                                      </p:to>
                                    </p:set>
                                    <p:animEffect filter="fade" transition="in">
                                      <p:cBhvr>
                                        <p:cTn dur="1000"/>
                                        <p:tgtEl>
                                          <p:spTgt spid="16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5" st="5"/>
                                            </p:txEl>
                                          </p:spTgt>
                                        </p:tgtEl>
                                        <p:attrNameLst>
                                          <p:attrName>style.visibility</p:attrName>
                                        </p:attrNameLst>
                                      </p:cBhvr>
                                      <p:to>
                                        <p:strVal val="visible"/>
                                      </p:to>
                                    </p:set>
                                    <p:animEffect filter="fade" transition="in">
                                      <p:cBhvr>
                                        <p:cTn dur="1000"/>
                                        <p:tgtEl>
                                          <p:spTgt spid="16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6" st="6"/>
                                            </p:txEl>
                                          </p:spTgt>
                                        </p:tgtEl>
                                        <p:attrNameLst>
                                          <p:attrName>style.visibility</p:attrName>
                                        </p:attrNameLst>
                                      </p:cBhvr>
                                      <p:to>
                                        <p:strVal val="visible"/>
                                      </p:to>
                                    </p:set>
                                    <p:animEffect filter="fade" transition="in">
                                      <p:cBhvr>
                                        <p:cTn dur="1000"/>
                                        <p:tgtEl>
                                          <p:spTgt spid="16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txBox="1"/>
          <p:nvPr>
            <p:ph type="title"/>
          </p:nvPr>
        </p:nvSpPr>
        <p:spPr>
          <a:xfrm>
            <a:off x="719775" y="183600"/>
            <a:ext cx="7056300" cy="6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Trees - they make our neighborhood amazing!</a:t>
            </a:r>
            <a:endParaRPr sz="2400"/>
          </a:p>
        </p:txBody>
      </p:sp>
      <p:pic>
        <p:nvPicPr>
          <p:cNvPr id="173" name="Google Shape;173;p25"/>
          <p:cNvPicPr preferRelativeResize="0"/>
          <p:nvPr/>
        </p:nvPicPr>
        <p:blipFill>
          <a:blip r:embed="rId3">
            <a:alphaModFix/>
          </a:blip>
          <a:stretch>
            <a:fillRect/>
          </a:stretch>
        </p:blipFill>
        <p:spPr>
          <a:xfrm>
            <a:off x="4726135" y="2537638"/>
            <a:ext cx="3910441" cy="1797900"/>
          </a:xfrm>
          <a:prstGeom prst="rect">
            <a:avLst/>
          </a:prstGeom>
          <a:noFill/>
          <a:ln>
            <a:noFill/>
          </a:ln>
        </p:spPr>
      </p:pic>
      <p:sp>
        <p:nvSpPr>
          <p:cNvPr id="174" name="Google Shape;174;p25"/>
          <p:cNvSpPr txBox="1"/>
          <p:nvPr/>
        </p:nvSpPr>
        <p:spPr>
          <a:xfrm>
            <a:off x="415400" y="730050"/>
            <a:ext cx="3966900" cy="228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2"/>
              </a:buClr>
              <a:buSzPts val="1100"/>
              <a:buFont typeface="Arial"/>
              <a:buNone/>
            </a:pPr>
            <a:r>
              <a:rPr b="1" lang="en">
                <a:solidFill>
                  <a:srgbClr val="1F1F1F"/>
                </a:solidFill>
                <a:highlight>
                  <a:srgbClr val="FFFFFF"/>
                </a:highlight>
              </a:rPr>
              <a:t>Can I remove a tree? </a:t>
            </a:r>
            <a:endParaRPr b="1">
              <a:solidFill>
                <a:srgbClr val="1F1F1F"/>
              </a:solidFill>
              <a:highlight>
                <a:srgbClr val="FFFFFF"/>
              </a:highlight>
            </a:endParaRPr>
          </a:p>
          <a:p>
            <a:pPr indent="-317500" lvl="0" marL="457200" rtl="0" algn="l">
              <a:lnSpc>
                <a:spcPct val="115000"/>
              </a:lnSpc>
              <a:spcBef>
                <a:spcPts val="1200"/>
              </a:spcBef>
              <a:spcAft>
                <a:spcPts val="0"/>
              </a:spcAft>
              <a:buSzPts val="1400"/>
              <a:buChar char="➔"/>
            </a:pPr>
            <a:r>
              <a:rPr lang="en">
                <a:solidFill>
                  <a:srgbClr val="1F1F1F"/>
                </a:solidFill>
                <a:highlight>
                  <a:srgbClr val="FFFFFF"/>
                </a:highlight>
              </a:rPr>
              <a:t>If you want to remove a tree in your yard that is NOT one of the maple street trees you may do so after</a:t>
            </a:r>
            <a:r>
              <a:rPr lang="en">
                <a:solidFill>
                  <a:srgbClr val="1F1F1F"/>
                </a:solidFill>
                <a:highlight>
                  <a:srgbClr val="FFFFFF"/>
                </a:highlight>
                <a:uFill>
                  <a:noFill/>
                </a:uFill>
                <a:hlinkClick r:id="rId4">
                  <a:extLst>
                    <a:ext uri="{A12FA001-AC4F-418D-AE19-62706E023703}">
                      <ahyp:hlinkClr val="tx"/>
                    </a:ext>
                  </a:extLst>
                </a:hlinkClick>
              </a:rPr>
              <a:t> </a:t>
            </a:r>
            <a:r>
              <a:rPr lang="en">
                <a:highlight>
                  <a:srgbClr val="FFFFFF"/>
                </a:highlight>
              </a:rPr>
              <a:t>contacting the ACC and getting approval.</a:t>
            </a:r>
            <a:r>
              <a:rPr lang="en">
                <a:solidFill>
                  <a:srgbClr val="1F1F1F"/>
                </a:solidFill>
                <a:highlight>
                  <a:srgbClr val="FFFFFF"/>
                </a:highlight>
              </a:rPr>
              <a:t> </a:t>
            </a:r>
            <a:endParaRPr>
              <a:solidFill>
                <a:srgbClr val="1F1F1F"/>
              </a:solidFill>
              <a:highlight>
                <a:srgbClr val="FFFFFF"/>
              </a:highlight>
            </a:endParaRPr>
          </a:p>
          <a:p>
            <a:pPr indent="-317500" lvl="0" marL="457200" rtl="0" algn="l">
              <a:lnSpc>
                <a:spcPct val="115000"/>
              </a:lnSpc>
              <a:spcBef>
                <a:spcPts val="0"/>
              </a:spcBef>
              <a:spcAft>
                <a:spcPts val="0"/>
              </a:spcAft>
              <a:buSzPts val="1400"/>
              <a:buChar char="➔"/>
            </a:pPr>
            <a:r>
              <a:rPr b="1" lang="en">
                <a:solidFill>
                  <a:srgbClr val="1F1F1F"/>
                </a:solidFill>
                <a:highlight>
                  <a:srgbClr val="FFFFFF"/>
                </a:highlight>
              </a:rPr>
              <a:t>If this is a street tree you will need to contact the board to get approval and come up with a replacement plan</a:t>
            </a:r>
            <a:r>
              <a:rPr lang="en">
                <a:solidFill>
                  <a:srgbClr val="1F1F1F"/>
                </a:solidFill>
                <a:highlight>
                  <a:srgbClr val="FFFFFF"/>
                </a:highlight>
              </a:rPr>
              <a:t>.</a:t>
            </a:r>
            <a:r>
              <a:rPr lang="en">
                <a:solidFill>
                  <a:srgbClr val="1F1F1F"/>
                </a:solidFill>
                <a:highlight>
                  <a:srgbClr val="FFFFFF"/>
                </a:highlight>
              </a:rPr>
              <a:t> </a:t>
            </a:r>
            <a:endParaRPr>
              <a:latin typeface="Lato"/>
              <a:ea typeface="Lato"/>
              <a:cs typeface="Lato"/>
              <a:sym typeface="Lato"/>
            </a:endParaRPr>
          </a:p>
        </p:txBody>
      </p:sp>
      <p:sp>
        <p:nvSpPr>
          <p:cNvPr id="175" name="Google Shape;175;p25"/>
          <p:cNvSpPr txBox="1"/>
          <p:nvPr/>
        </p:nvSpPr>
        <p:spPr>
          <a:xfrm>
            <a:off x="4572000" y="715200"/>
            <a:ext cx="4344300" cy="179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2"/>
              </a:buClr>
              <a:buSzPts val="1100"/>
              <a:buFont typeface="Arial"/>
              <a:buNone/>
            </a:pPr>
            <a:r>
              <a:rPr b="1" lang="en">
                <a:solidFill>
                  <a:srgbClr val="1F1F1F"/>
                </a:solidFill>
                <a:highlight>
                  <a:srgbClr val="FFFFFF"/>
                </a:highlight>
              </a:rPr>
              <a:t>Can I “top” the maple trees? </a:t>
            </a:r>
            <a:endParaRPr b="1">
              <a:solidFill>
                <a:srgbClr val="1F1F1F"/>
              </a:solidFill>
              <a:highlight>
                <a:srgbClr val="FFFFFF"/>
              </a:highlight>
            </a:endParaRPr>
          </a:p>
          <a:p>
            <a:pPr indent="-317500" lvl="0" marL="457200" rtl="0" algn="l">
              <a:lnSpc>
                <a:spcPct val="115000"/>
              </a:lnSpc>
              <a:spcBef>
                <a:spcPts val="1200"/>
              </a:spcBef>
              <a:spcAft>
                <a:spcPts val="0"/>
              </a:spcAft>
              <a:buSzPts val="1400"/>
              <a:buChar char="➔"/>
            </a:pPr>
            <a:r>
              <a:rPr b="1" lang="en">
                <a:solidFill>
                  <a:srgbClr val="FF0000"/>
                </a:solidFill>
                <a:highlight>
                  <a:srgbClr val="FFFFFF"/>
                </a:highlight>
              </a:rPr>
              <a:t>No</a:t>
            </a:r>
            <a:r>
              <a:rPr lang="en">
                <a:solidFill>
                  <a:srgbClr val="FF0000"/>
                </a:solidFill>
                <a:highlight>
                  <a:srgbClr val="FFFFFF"/>
                </a:highlight>
              </a:rPr>
              <a:t>.</a:t>
            </a:r>
            <a:r>
              <a:rPr lang="en">
                <a:solidFill>
                  <a:srgbClr val="1F1F1F"/>
                </a:solidFill>
                <a:highlight>
                  <a:srgbClr val="FFFFFF"/>
                </a:highlight>
              </a:rPr>
              <a:t> </a:t>
            </a:r>
            <a:endParaRPr>
              <a:solidFill>
                <a:srgbClr val="1F1F1F"/>
              </a:solidFill>
              <a:highlight>
                <a:srgbClr val="FFFFFF"/>
              </a:highlight>
            </a:endParaRPr>
          </a:p>
          <a:p>
            <a:pPr indent="-317500" lvl="0" marL="457200" rtl="0" algn="l">
              <a:lnSpc>
                <a:spcPct val="115000"/>
              </a:lnSpc>
              <a:spcBef>
                <a:spcPts val="0"/>
              </a:spcBef>
              <a:spcAft>
                <a:spcPts val="0"/>
              </a:spcAft>
              <a:buSzPts val="1400"/>
              <a:buChar char="➔"/>
            </a:pPr>
            <a:r>
              <a:rPr lang="en">
                <a:solidFill>
                  <a:srgbClr val="1F1F1F"/>
                </a:solidFill>
                <a:highlight>
                  <a:srgbClr val="FFFFFF"/>
                </a:highlight>
              </a:rPr>
              <a:t>Topping the maple trees in Mountain Gate is not allowed and will result in a fine or requirement for you to replace the tree on your property at your expense. </a:t>
            </a:r>
            <a:endParaRPr>
              <a:latin typeface="Lato"/>
              <a:ea typeface="Lato"/>
              <a:cs typeface="Lato"/>
              <a:sym typeface="Lato"/>
            </a:endParaRPr>
          </a:p>
        </p:txBody>
      </p:sp>
      <p:sp>
        <p:nvSpPr>
          <p:cNvPr id="176" name="Google Shape;176;p25"/>
          <p:cNvSpPr txBox="1"/>
          <p:nvPr/>
        </p:nvSpPr>
        <p:spPr>
          <a:xfrm>
            <a:off x="415400" y="4445550"/>
            <a:ext cx="85008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Lato"/>
              <a:buChar char="➔"/>
            </a:pPr>
            <a:r>
              <a:rPr lang="en">
                <a:latin typeface="Lato"/>
                <a:ea typeface="Lato"/>
                <a:cs typeface="Lato"/>
                <a:sym typeface="Lato"/>
              </a:rPr>
              <a:t>The board will use the CC&amp;R’s to enforce proper </a:t>
            </a:r>
            <a:r>
              <a:rPr lang="en">
                <a:latin typeface="Lato"/>
                <a:ea typeface="Lato"/>
                <a:cs typeface="Lato"/>
                <a:sym typeface="Lato"/>
              </a:rPr>
              <a:t>maintenance, including continuing to review homes in the last few years which have removed street maples without replacing.</a:t>
            </a:r>
            <a:endParaRPr>
              <a:latin typeface="Lato"/>
              <a:ea typeface="Lato"/>
              <a:cs typeface="Lato"/>
              <a:sym typeface="Lato"/>
            </a:endParaRPr>
          </a:p>
        </p:txBody>
      </p:sp>
      <p:pic>
        <p:nvPicPr>
          <p:cNvPr id="177" name="Google Shape;177;p25"/>
          <p:cNvPicPr preferRelativeResize="0"/>
          <p:nvPr/>
        </p:nvPicPr>
        <p:blipFill>
          <a:blip r:embed="rId5">
            <a:alphaModFix/>
          </a:blip>
          <a:stretch>
            <a:fillRect/>
          </a:stretch>
        </p:blipFill>
        <p:spPr>
          <a:xfrm>
            <a:off x="-7550" y="0"/>
            <a:ext cx="727325" cy="715200"/>
          </a:xfrm>
          <a:prstGeom prst="rect">
            <a:avLst/>
          </a:prstGeom>
          <a:noFill/>
          <a:ln>
            <a:noFill/>
          </a:ln>
        </p:spPr>
      </p:pic>
      <p:sp>
        <p:nvSpPr>
          <p:cNvPr id="178" name="Google Shape;178;p25"/>
          <p:cNvSpPr txBox="1"/>
          <p:nvPr/>
        </p:nvSpPr>
        <p:spPr>
          <a:xfrm>
            <a:off x="415400" y="3101100"/>
            <a:ext cx="39669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The HOA board is currently evaluating other species of </a:t>
            </a:r>
            <a:r>
              <a:rPr lang="en">
                <a:solidFill>
                  <a:schemeClr val="dk2"/>
                </a:solidFill>
                <a:latin typeface="Lato"/>
                <a:ea typeface="Lato"/>
                <a:cs typeface="Lato"/>
                <a:sym typeface="Lato"/>
              </a:rPr>
              <a:t>comparable</a:t>
            </a:r>
            <a:r>
              <a:rPr lang="en">
                <a:solidFill>
                  <a:schemeClr val="dk2"/>
                </a:solidFill>
                <a:latin typeface="Lato"/>
                <a:ea typeface="Lato"/>
                <a:cs typeface="Lato"/>
                <a:sym typeface="Lato"/>
              </a:rPr>
              <a:t> Maple options for </a:t>
            </a:r>
            <a:r>
              <a:rPr lang="en">
                <a:solidFill>
                  <a:schemeClr val="dk2"/>
                </a:solidFill>
                <a:latin typeface="Lato"/>
                <a:ea typeface="Lato"/>
                <a:cs typeface="Lato"/>
                <a:sym typeface="Lato"/>
              </a:rPr>
              <a:t>homeowners</a:t>
            </a:r>
            <a:r>
              <a:rPr lang="en">
                <a:solidFill>
                  <a:schemeClr val="dk2"/>
                </a:solidFill>
                <a:latin typeface="Lato"/>
                <a:ea typeface="Lato"/>
                <a:cs typeface="Lato"/>
                <a:sym typeface="Lato"/>
              </a:rPr>
              <a:t> to </a:t>
            </a:r>
            <a:r>
              <a:rPr lang="en">
                <a:solidFill>
                  <a:schemeClr val="dk2"/>
                </a:solidFill>
                <a:latin typeface="Lato"/>
                <a:ea typeface="Lato"/>
                <a:cs typeface="Lato"/>
                <a:sym typeface="Lato"/>
              </a:rPr>
              <a:t>choose</a:t>
            </a:r>
            <a:r>
              <a:rPr lang="en">
                <a:solidFill>
                  <a:schemeClr val="dk2"/>
                </a:solidFill>
                <a:latin typeface="Lato"/>
                <a:ea typeface="Lato"/>
                <a:cs typeface="Lato"/>
                <a:sym typeface="Lato"/>
              </a:rPr>
              <a:t> from if a replacement is needed. </a:t>
            </a:r>
            <a:endParaRPr>
              <a:solidFill>
                <a:schemeClr val="dk2"/>
              </a:solidFill>
              <a:latin typeface="Lato"/>
              <a:ea typeface="Lato"/>
              <a:cs typeface="Lato"/>
              <a:sym typeface="Lato"/>
            </a:endParaRPr>
          </a:p>
          <a:p>
            <a:pPr indent="-317500" lvl="0" marL="457200" rtl="0" algn="l">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Find acceptable trees on HOA website.</a:t>
            </a:r>
            <a:endParaRPr>
              <a:solidFill>
                <a:schemeClr val="dk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Effect filter="fade" transition="in">
                                      <p:cBhvr>
                                        <p:cTn dur="1000"/>
                                        <p:tgtEl>
                                          <p:spTgt spid="1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animEffect filter="fade" transition="in">
                                      <p:cBhvr>
                                        <p:cTn dur="1000"/>
                                        <p:tgtEl>
                                          <p:spTgt spid="1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animEffect filter="fade" transition="in">
                                      <p:cBhvr>
                                        <p:cTn dur="1000"/>
                                        <p:tgtEl>
                                          <p:spTgt spid="1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1000"/>
                                        <p:tgtEl>
                                          <p:spTgt spid="1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animEffect filter="fade" transition="in">
                                      <p:cBhvr>
                                        <p:cTn dur="1000"/>
                                        <p:tgtEl>
                                          <p:spTgt spid="1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animEffect filter="fade" transition="in">
                                      <p:cBhvr>
                                        <p:cTn dur="1000"/>
                                        <p:tgtEl>
                                          <p:spTgt spid="175">
                                            <p:txEl>
                                              <p:pRg end="2" st="2"/>
                                            </p:txEl>
                                          </p:spTgt>
                                        </p:tgtEl>
                                      </p:cBhvr>
                                    </p:animEffect>
                                  </p:childTnLst>
                                </p:cTn>
                              </p:par>
                              <p:par>
                                <p:cTn fill="hold" nodeType="withEffect" presetClass="entr" presetID="2" presetSubtype="4">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1000"/>
                                        <p:tgtEl>
                                          <p:spTgt spid="1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6"/>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Continued Focus Topics</a:t>
            </a:r>
            <a:endParaRPr/>
          </a:p>
        </p:txBody>
      </p:sp>
      <p:sp>
        <p:nvSpPr>
          <p:cNvPr id="184" name="Google Shape;184;p26"/>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2023-2024</a:t>
            </a:r>
            <a:endParaRPr/>
          </a:p>
        </p:txBody>
      </p:sp>
      <p:sp>
        <p:nvSpPr>
          <p:cNvPr id="185" name="Google Shape;185;p26"/>
          <p:cNvSpPr txBox="1"/>
          <p:nvPr>
            <p:ph idx="2" type="body"/>
          </p:nvPr>
        </p:nvSpPr>
        <p:spPr>
          <a:xfrm>
            <a:off x="4740075" y="724200"/>
            <a:ext cx="43443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CC&amp;R Update &amp; HOA Modernization</a:t>
            </a:r>
            <a:endParaRPr/>
          </a:p>
          <a:p>
            <a:pPr indent="-342900" lvl="0" marL="457200" rtl="0" algn="l">
              <a:spcBef>
                <a:spcPts val="0"/>
              </a:spcBef>
              <a:spcAft>
                <a:spcPts val="0"/>
              </a:spcAft>
              <a:buSzPts val="1800"/>
              <a:buChar char="●"/>
            </a:pPr>
            <a:r>
              <a:rPr lang="en"/>
              <a:t>Community Engagement</a:t>
            </a:r>
            <a:endParaRPr/>
          </a:p>
        </p:txBody>
      </p:sp>
      <p:pic>
        <p:nvPicPr>
          <p:cNvPr id="186" name="Google Shape;186;p26"/>
          <p:cNvPicPr preferRelativeResize="0"/>
          <p:nvPr/>
        </p:nvPicPr>
        <p:blipFill>
          <a:blip r:embed="rId3">
            <a:alphaModFix/>
          </a:blip>
          <a:stretch>
            <a:fillRect/>
          </a:stretch>
        </p:blipFill>
        <p:spPr>
          <a:xfrm>
            <a:off x="-7550" y="0"/>
            <a:ext cx="727325" cy="715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27"/>
          <p:cNvPicPr preferRelativeResize="0"/>
          <p:nvPr/>
        </p:nvPicPr>
        <p:blipFill>
          <a:blip r:embed="rId3">
            <a:alphaModFix/>
          </a:blip>
          <a:stretch>
            <a:fillRect/>
          </a:stretch>
        </p:blipFill>
        <p:spPr>
          <a:xfrm>
            <a:off x="6730297" y="0"/>
            <a:ext cx="2413703" cy="1693200"/>
          </a:xfrm>
          <a:prstGeom prst="rect">
            <a:avLst/>
          </a:prstGeom>
          <a:noFill/>
          <a:ln>
            <a:noFill/>
          </a:ln>
        </p:spPr>
      </p:pic>
      <p:sp>
        <p:nvSpPr>
          <p:cNvPr id="192" name="Google Shape;192;p27"/>
          <p:cNvSpPr txBox="1"/>
          <p:nvPr>
            <p:ph type="title"/>
          </p:nvPr>
        </p:nvSpPr>
        <p:spPr>
          <a:xfrm>
            <a:off x="824400" y="252625"/>
            <a:ext cx="5649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CC&amp;R’s Update </a:t>
            </a:r>
            <a:endParaRPr/>
          </a:p>
          <a:p>
            <a:pPr indent="0" lvl="0" marL="0" rtl="0" algn="l">
              <a:spcBef>
                <a:spcPts val="0"/>
              </a:spcBef>
              <a:spcAft>
                <a:spcPts val="0"/>
              </a:spcAft>
              <a:buNone/>
            </a:pPr>
            <a:r>
              <a:rPr lang="en"/>
              <a:t>HOA Modernization</a:t>
            </a:r>
            <a:endParaRPr/>
          </a:p>
        </p:txBody>
      </p:sp>
      <p:sp>
        <p:nvSpPr>
          <p:cNvPr id="193" name="Google Shape;193;p27"/>
          <p:cNvSpPr txBox="1"/>
          <p:nvPr>
            <p:ph idx="1" type="body"/>
          </p:nvPr>
        </p:nvSpPr>
        <p:spPr>
          <a:xfrm>
            <a:off x="272975" y="975925"/>
            <a:ext cx="8771100" cy="2135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CC&amp;R’s are roughly 30 years old with only minor updates</a:t>
            </a:r>
            <a:endParaRPr/>
          </a:p>
          <a:p>
            <a:pPr indent="-304800" lvl="0" marL="457200" rtl="0" algn="l">
              <a:spcBef>
                <a:spcPts val="0"/>
              </a:spcBef>
              <a:spcAft>
                <a:spcPts val="0"/>
              </a:spcAft>
              <a:buSzPts val="1200"/>
              <a:buChar char="●"/>
            </a:pPr>
            <a:r>
              <a:rPr lang="en"/>
              <a:t>Our neighborhood demographics are changing, our governance needs to change with it.  </a:t>
            </a:r>
            <a:endParaRPr/>
          </a:p>
          <a:p>
            <a:pPr indent="-304800" lvl="1" marL="914400" rtl="0" algn="l">
              <a:spcBef>
                <a:spcPts val="0"/>
              </a:spcBef>
              <a:spcAft>
                <a:spcPts val="0"/>
              </a:spcAft>
              <a:buSzPts val="1200"/>
              <a:buChar char="○"/>
            </a:pPr>
            <a:r>
              <a:rPr lang="en"/>
              <a:t>Exploring topics such as….</a:t>
            </a:r>
            <a:endParaRPr/>
          </a:p>
          <a:p>
            <a:pPr indent="-304800" lvl="2" marL="1371600" rtl="0" algn="l">
              <a:spcBef>
                <a:spcPts val="0"/>
              </a:spcBef>
              <a:spcAft>
                <a:spcPts val="0"/>
              </a:spcAft>
              <a:buSzPts val="1200"/>
              <a:buChar char="■"/>
            </a:pPr>
            <a:r>
              <a:rPr lang="en"/>
              <a:t>How we communicate within the neighborhood ← i.e. email blasts </a:t>
            </a:r>
            <a:endParaRPr/>
          </a:p>
          <a:p>
            <a:pPr indent="-304800" lvl="2" marL="1371600" rtl="0" algn="l">
              <a:spcBef>
                <a:spcPts val="0"/>
              </a:spcBef>
              <a:spcAft>
                <a:spcPts val="0"/>
              </a:spcAft>
              <a:buSzPts val="1200"/>
              <a:buChar char="■"/>
            </a:pPr>
            <a:r>
              <a:rPr lang="en"/>
              <a:t>How we manage official board communication and </a:t>
            </a:r>
            <a:r>
              <a:rPr lang="en"/>
              <a:t>revisit</a:t>
            </a:r>
            <a:r>
              <a:rPr lang="en"/>
              <a:t> fee schedule ← ongoing</a:t>
            </a:r>
            <a:endParaRPr/>
          </a:p>
          <a:p>
            <a:pPr indent="-304800" lvl="2" marL="1371600" rtl="0" algn="l">
              <a:spcBef>
                <a:spcPts val="0"/>
              </a:spcBef>
              <a:spcAft>
                <a:spcPts val="0"/>
              </a:spcAft>
              <a:buSzPts val="1200"/>
              <a:buChar char="■"/>
            </a:pPr>
            <a:r>
              <a:rPr lang="en"/>
              <a:t>Clarification of language around repeat issues ← ongoing</a:t>
            </a:r>
            <a:endParaRPr/>
          </a:p>
          <a:p>
            <a:pPr indent="-304800" lvl="2" marL="1371600" rtl="0" algn="l">
              <a:spcBef>
                <a:spcPts val="0"/>
              </a:spcBef>
              <a:spcAft>
                <a:spcPts val="0"/>
              </a:spcAft>
              <a:buSzPts val="1200"/>
              <a:buChar char="■"/>
            </a:pPr>
            <a:r>
              <a:rPr lang="en"/>
              <a:t>Optional online payment of dues and annual voting ← implemented for 2023 - 2024</a:t>
            </a:r>
            <a:endParaRPr/>
          </a:p>
          <a:p>
            <a:pPr indent="-304800" lvl="2" marL="1371600" rtl="0" algn="l">
              <a:spcBef>
                <a:spcPts val="0"/>
              </a:spcBef>
              <a:spcAft>
                <a:spcPts val="0"/>
              </a:spcAft>
              <a:buSzPts val="1200"/>
              <a:buChar char="■"/>
            </a:pPr>
            <a:r>
              <a:rPr lang="en"/>
              <a:t>Board / ACC functional email addresses ← in development</a:t>
            </a:r>
            <a:endParaRPr/>
          </a:p>
          <a:p>
            <a:pPr indent="-304800" lvl="1" marL="914400" rtl="0" algn="l">
              <a:spcBef>
                <a:spcPts val="0"/>
              </a:spcBef>
              <a:spcAft>
                <a:spcPts val="0"/>
              </a:spcAft>
              <a:buSzPts val="1200"/>
              <a:buChar char="○"/>
            </a:pPr>
            <a:r>
              <a:rPr lang="en"/>
              <a:t>Proposed changes will be brought to the community for approval as required</a:t>
            </a:r>
            <a:endParaRPr/>
          </a:p>
          <a:p>
            <a:pPr indent="-304800" lvl="0" marL="457200" rtl="0" algn="l">
              <a:spcBef>
                <a:spcPts val="0"/>
              </a:spcBef>
              <a:spcAft>
                <a:spcPts val="0"/>
              </a:spcAft>
              <a:buSzPts val="1200"/>
              <a:buChar char="●"/>
            </a:pPr>
            <a:r>
              <a:rPr lang="en"/>
              <a:t>We need to future proof our Board so we continue to get volunteers</a:t>
            </a:r>
            <a:endParaRPr/>
          </a:p>
          <a:p>
            <a:pPr indent="-304800" lvl="0" marL="457200" rtl="0" algn="l">
              <a:spcBef>
                <a:spcPts val="0"/>
              </a:spcBef>
              <a:spcAft>
                <a:spcPts val="0"/>
              </a:spcAft>
              <a:buSzPts val="1200"/>
              <a:buChar char="●"/>
            </a:pPr>
            <a:r>
              <a:rPr lang="en"/>
              <a:t>Improved record keeping and historical documentation</a:t>
            </a:r>
            <a:endParaRPr/>
          </a:p>
          <a:p>
            <a:pPr indent="0" lvl="0" marL="0" rtl="0" algn="l">
              <a:spcBef>
                <a:spcPts val="1600"/>
              </a:spcBef>
              <a:spcAft>
                <a:spcPts val="1600"/>
              </a:spcAft>
              <a:buNone/>
            </a:pPr>
            <a:r>
              <a:t/>
            </a:r>
            <a:endParaRPr/>
          </a:p>
        </p:txBody>
      </p:sp>
      <p:pic>
        <p:nvPicPr>
          <p:cNvPr id="194" name="Google Shape;194;p27"/>
          <p:cNvPicPr preferRelativeResize="0"/>
          <p:nvPr/>
        </p:nvPicPr>
        <p:blipFill>
          <a:blip r:embed="rId4">
            <a:alphaModFix/>
          </a:blip>
          <a:stretch>
            <a:fillRect/>
          </a:stretch>
        </p:blipFill>
        <p:spPr>
          <a:xfrm>
            <a:off x="-7550" y="0"/>
            <a:ext cx="727325" cy="715200"/>
          </a:xfrm>
          <a:prstGeom prst="rect">
            <a:avLst/>
          </a:prstGeom>
          <a:noFill/>
          <a:ln>
            <a:noFill/>
          </a:ln>
        </p:spPr>
      </p:pic>
      <p:sp>
        <p:nvSpPr>
          <p:cNvPr id="195" name="Google Shape;195;p27"/>
          <p:cNvSpPr txBox="1"/>
          <p:nvPr/>
        </p:nvSpPr>
        <p:spPr>
          <a:xfrm>
            <a:off x="1111175" y="3448238"/>
            <a:ext cx="2703300" cy="1693200"/>
          </a:xfrm>
          <a:prstGeom prst="rect">
            <a:avLst/>
          </a:prstGeom>
          <a:noFill/>
          <a:ln cap="flat" cmpd="sng" w="28575">
            <a:solidFill>
              <a:srgbClr val="98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omic Sans MS"/>
                <a:ea typeface="Comic Sans MS"/>
                <a:cs typeface="Comic Sans MS"/>
                <a:sym typeface="Comic Sans MS"/>
              </a:rPr>
              <a:t>What New Neighbors say:</a:t>
            </a:r>
            <a:endParaRPr>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lang="en">
                <a:latin typeface="Comic Sans MS"/>
                <a:ea typeface="Comic Sans MS"/>
                <a:cs typeface="Comic Sans MS"/>
                <a:sym typeface="Comic Sans MS"/>
              </a:rPr>
              <a:t>Beautiful/Maintained</a:t>
            </a:r>
            <a:endParaRPr>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lang="en">
                <a:latin typeface="Comic Sans MS"/>
                <a:ea typeface="Comic Sans MS"/>
                <a:cs typeface="Comic Sans MS"/>
                <a:sym typeface="Comic Sans MS"/>
              </a:rPr>
              <a:t>Quiet</a:t>
            </a:r>
            <a:endParaRPr>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lang="en">
                <a:latin typeface="Comic Sans MS"/>
                <a:ea typeface="Comic Sans MS"/>
                <a:cs typeface="Comic Sans MS"/>
                <a:sym typeface="Comic Sans MS"/>
              </a:rPr>
              <a:t>Neighborly/Friendly</a:t>
            </a:r>
            <a:endParaRPr>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lang="en">
                <a:latin typeface="Comic Sans MS"/>
                <a:ea typeface="Comic Sans MS"/>
                <a:cs typeface="Comic Sans MS"/>
                <a:sym typeface="Comic Sans MS"/>
              </a:rPr>
              <a:t>People Care/Take Pride</a:t>
            </a:r>
            <a:endParaRPr>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lang="en">
                <a:latin typeface="Comic Sans MS"/>
                <a:ea typeface="Comic Sans MS"/>
                <a:cs typeface="Comic Sans MS"/>
                <a:sym typeface="Comic Sans MS"/>
              </a:rPr>
              <a:t>Community Managed</a:t>
            </a:r>
            <a:endParaRPr>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lang="en">
                <a:latin typeface="Comic Sans MS"/>
                <a:ea typeface="Comic Sans MS"/>
                <a:cs typeface="Comic Sans MS"/>
                <a:sym typeface="Comic Sans MS"/>
              </a:rPr>
              <a:t>Low HOA Fees</a:t>
            </a:r>
            <a:endParaRPr>
              <a:latin typeface="Comic Sans MS"/>
              <a:ea typeface="Comic Sans MS"/>
              <a:cs typeface="Comic Sans MS"/>
              <a:sym typeface="Comic Sans MS"/>
            </a:endParaRPr>
          </a:p>
        </p:txBody>
      </p:sp>
      <p:sp>
        <p:nvSpPr>
          <p:cNvPr id="196" name="Google Shape;196;p27"/>
          <p:cNvSpPr/>
          <p:nvPr/>
        </p:nvSpPr>
        <p:spPr>
          <a:xfrm>
            <a:off x="5251500" y="3819112"/>
            <a:ext cx="2898744" cy="617575"/>
          </a:xfrm>
          <a:prstGeom prst="rect">
            <a:avLst/>
          </a:prstGeom>
        </p:spPr>
        <p:txBody>
          <a:bodyPr>
            <a:prstTxWarp prst="textPlain"/>
          </a:bodyPr>
          <a:lstStyle/>
          <a:p>
            <a:pPr lvl="0" algn="ctr"/>
            <a:r>
              <a:rPr b="0" i="0">
                <a:ln cap="flat" cmpd="sng" w="9525">
                  <a:solidFill>
                    <a:schemeClr val="accent1"/>
                  </a:solidFill>
                  <a:prstDash val="solid"/>
                  <a:round/>
                  <a:headEnd len="sm" w="sm" type="none"/>
                  <a:tailEnd len="sm" w="sm" type="none"/>
                </a:ln>
                <a:solidFill>
                  <a:srgbClr val="FF0000"/>
                </a:solidFill>
                <a:latin typeface="Arial"/>
              </a:rPr>
              <a:t>This won't Change</a:t>
            </a:r>
          </a:p>
        </p:txBody>
      </p:sp>
      <p:cxnSp>
        <p:nvCxnSpPr>
          <p:cNvPr id="197" name="Google Shape;197;p27"/>
          <p:cNvCxnSpPr/>
          <p:nvPr/>
        </p:nvCxnSpPr>
        <p:spPr>
          <a:xfrm rot="10800000">
            <a:off x="3814475" y="4127888"/>
            <a:ext cx="1314900" cy="20700"/>
          </a:xfrm>
          <a:prstGeom prst="straightConnector1">
            <a:avLst/>
          </a:prstGeom>
          <a:noFill/>
          <a:ln cap="flat" cmpd="sng" w="38100">
            <a:solidFill>
              <a:schemeClr val="accent1"/>
            </a:solidFill>
            <a:prstDash val="dash"/>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animEffect filter="fade" transition="in">
                                      <p:cBhvr>
                                        <p:cTn dur="2500"/>
                                        <p:tgtEl>
                                          <p:spTgt spid="1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animEffect filter="fade" transition="in">
                                      <p:cBhvr>
                                        <p:cTn dur="2500"/>
                                        <p:tgtEl>
                                          <p:spTgt spid="1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2" st="2"/>
                                            </p:txEl>
                                          </p:spTgt>
                                        </p:tgtEl>
                                        <p:attrNameLst>
                                          <p:attrName>style.visibility</p:attrName>
                                        </p:attrNameLst>
                                      </p:cBhvr>
                                      <p:to>
                                        <p:strVal val="visible"/>
                                      </p:to>
                                    </p:set>
                                    <p:animEffect filter="fade" transition="in">
                                      <p:cBhvr>
                                        <p:cTn dur="2500"/>
                                        <p:tgtEl>
                                          <p:spTgt spid="1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3" st="3"/>
                                            </p:txEl>
                                          </p:spTgt>
                                        </p:tgtEl>
                                        <p:attrNameLst>
                                          <p:attrName>style.visibility</p:attrName>
                                        </p:attrNameLst>
                                      </p:cBhvr>
                                      <p:to>
                                        <p:strVal val="visible"/>
                                      </p:to>
                                    </p:set>
                                    <p:animEffect filter="fade" transition="in">
                                      <p:cBhvr>
                                        <p:cTn dur="2500"/>
                                        <p:tgtEl>
                                          <p:spTgt spid="1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4" st="4"/>
                                            </p:txEl>
                                          </p:spTgt>
                                        </p:tgtEl>
                                        <p:attrNameLst>
                                          <p:attrName>style.visibility</p:attrName>
                                        </p:attrNameLst>
                                      </p:cBhvr>
                                      <p:to>
                                        <p:strVal val="visible"/>
                                      </p:to>
                                    </p:set>
                                    <p:animEffect filter="fade" transition="in">
                                      <p:cBhvr>
                                        <p:cTn dur="2500"/>
                                        <p:tgtEl>
                                          <p:spTgt spid="19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5" st="5"/>
                                            </p:txEl>
                                          </p:spTgt>
                                        </p:tgtEl>
                                        <p:attrNameLst>
                                          <p:attrName>style.visibility</p:attrName>
                                        </p:attrNameLst>
                                      </p:cBhvr>
                                      <p:to>
                                        <p:strVal val="visible"/>
                                      </p:to>
                                    </p:set>
                                    <p:animEffect filter="fade" transition="in">
                                      <p:cBhvr>
                                        <p:cTn dur="2500"/>
                                        <p:tgtEl>
                                          <p:spTgt spid="19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6" st="6"/>
                                            </p:txEl>
                                          </p:spTgt>
                                        </p:tgtEl>
                                        <p:attrNameLst>
                                          <p:attrName>style.visibility</p:attrName>
                                        </p:attrNameLst>
                                      </p:cBhvr>
                                      <p:to>
                                        <p:strVal val="visible"/>
                                      </p:to>
                                    </p:set>
                                    <p:animEffect filter="fade" transition="in">
                                      <p:cBhvr>
                                        <p:cTn dur="2500"/>
                                        <p:tgtEl>
                                          <p:spTgt spid="19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7" st="7"/>
                                            </p:txEl>
                                          </p:spTgt>
                                        </p:tgtEl>
                                        <p:attrNameLst>
                                          <p:attrName>style.visibility</p:attrName>
                                        </p:attrNameLst>
                                      </p:cBhvr>
                                      <p:to>
                                        <p:strVal val="visible"/>
                                      </p:to>
                                    </p:set>
                                    <p:animEffect filter="fade" transition="in">
                                      <p:cBhvr>
                                        <p:cTn dur="2500"/>
                                        <p:tgtEl>
                                          <p:spTgt spid="19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8" st="8"/>
                                            </p:txEl>
                                          </p:spTgt>
                                        </p:tgtEl>
                                        <p:attrNameLst>
                                          <p:attrName>style.visibility</p:attrName>
                                        </p:attrNameLst>
                                      </p:cBhvr>
                                      <p:to>
                                        <p:strVal val="visible"/>
                                      </p:to>
                                    </p:set>
                                    <p:animEffect filter="fade" transition="in">
                                      <p:cBhvr>
                                        <p:cTn dur="2500"/>
                                        <p:tgtEl>
                                          <p:spTgt spid="19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9" st="9"/>
                                            </p:txEl>
                                          </p:spTgt>
                                        </p:tgtEl>
                                        <p:attrNameLst>
                                          <p:attrName>style.visibility</p:attrName>
                                        </p:attrNameLst>
                                      </p:cBhvr>
                                      <p:to>
                                        <p:strVal val="visible"/>
                                      </p:to>
                                    </p:set>
                                    <p:animEffect filter="fade" transition="in">
                                      <p:cBhvr>
                                        <p:cTn dur="2500"/>
                                        <p:tgtEl>
                                          <p:spTgt spid="19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10" st="10"/>
                                            </p:txEl>
                                          </p:spTgt>
                                        </p:tgtEl>
                                        <p:attrNameLst>
                                          <p:attrName>style.visibility</p:attrName>
                                        </p:attrNameLst>
                                      </p:cBhvr>
                                      <p:to>
                                        <p:strVal val="visible"/>
                                      </p:to>
                                    </p:set>
                                    <p:animEffect filter="fade" transition="in">
                                      <p:cBhvr>
                                        <p:cTn dur="2500"/>
                                        <p:tgtEl>
                                          <p:spTgt spid="19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11" st="11"/>
                                            </p:txEl>
                                          </p:spTgt>
                                        </p:tgtEl>
                                        <p:attrNameLst>
                                          <p:attrName>style.visibility</p:attrName>
                                        </p:attrNameLst>
                                      </p:cBhvr>
                                      <p:to>
                                        <p:strVal val="visible"/>
                                      </p:to>
                                    </p:set>
                                    <p:animEffect filter="fade" transition="in">
                                      <p:cBhvr>
                                        <p:cTn dur="2500"/>
                                        <p:tgtEl>
                                          <p:spTgt spid="193">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28"/>
          <p:cNvPicPr preferRelativeResize="0"/>
          <p:nvPr/>
        </p:nvPicPr>
        <p:blipFill>
          <a:blip r:embed="rId3">
            <a:alphaModFix/>
          </a:blip>
          <a:stretch>
            <a:fillRect/>
          </a:stretch>
        </p:blipFill>
        <p:spPr>
          <a:xfrm>
            <a:off x="838050" y="3236496"/>
            <a:ext cx="2508000" cy="1840229"/>
          </a:xfrm>
          <a:prstGeom prst="rect">
            <a:avLst/>
          </a:prstGeom>
          <a:noFill/>
          <a:ln>
            <a:noFill/>
          </a:ln>
        </p:spPr>
      </p:pic>
      <p:pic>
        <p:nvPicPr>
          <p:cNvPr id="203" name="Google Shape;203;p28"/>
          <p:cNvPicPr preferRelativeResize="0"/>
          <p:nvPr/>
        </p:nvPicPr>
        <p:blipFill>
          <a:blip r:embed="rId4">
            <a:alphaModFix/>
          </a:blip>
          <a:stretch>
            <a:fillRect/>
          </a:stretch>
        </p:blipFill>
        <p:spPr>
          <a:xfrm>
            <a:off x="5121625" y="768991"/>
            <a:ext cx="4025050" cy="2024325"/>
          </a:xfrm>
          <a:prstGeom prst="rect">
            <a:avLst/>
          </a:prstGeom>
          <a:noFill/>
          <a:ln>
            <a:noFill/>
          </a:ln>
        </p:spPr>
      </p:pic>
      <p:sp>
        <p:nvSpPr>
          <p:cNvPr id="204" name="Google Shape;204;p28"/>
          <p:cNvSpPr txBox="1"/>
          <p:nvPr>
            <p:ph type="title"/>
          </p:nvPr>
        </p:nvSpPr>
        <p:spPr>
          <a:xfrm>
            <a:off x="759275" y="75600"/>
            <a:ext cx="8262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Community Engagement</a:t>
            </a:r>
            <a:endParaRPr/>
          </a:p>
        </p:txBody>
      </p:sp>
      <p:sp>
        <p:nvSpPr>
          <p:cNvPr id="205" name="Google Shape;205;p28"/>
          <p:cNvSpPr txBox="1"/>
          <p:nvPr>
            <p:ph idx="4294967295" type="body"/>
          </p:nvPr>
        </p:nvSpPr>
        <p:spPr>
          <a:xfrm>
            <a:off x="73225" y="849050"/>
            <a:ext cx="5048400" cy="225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Arial"/>
                <a:ea typeface="Arial"/>
                <a:cs typeface="Arial"/>
                <a:sym typeface="Arial"/>
              </a:rPr>
              <a:t>2</a:t>
            </a:r>
            <a:r>
              <a:rPr lang="en" sz="1100">
                <a:latin typeface="Arial"/>
                <a:ea typeface="Arial"/>
                <a:cs typeface="Arial"/>
                <a:sym typeface="Arial"/>
              </a:rPr>
              <a:t>019 our first block party was a smashing success!</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 sz="1100">
                <a:latin typeface="Arial"/>
                <a:ea typeface="Arial"/>
                <a:cs typeface="Arial"/>
                <a:sym typeface="Arial"/>
              </a:rPr>
              <a:t>Covid got in our way in 2021, looking to try again in 2023</a:t>
            </a:r>
            <a:endParaRPr sz="1100">
              <a:latin typeface="Arial"/>
              <a:ea typeface="Arial"/>
              <a:cs typeface="Arial"/>
              <a:sym typeface="Arial"/>
            </a:endParaRPr>
          </a:p>
          <a:p>
            <a:pPr indent="0" lvl="0" marL="0" rtl="0" algn="l">
              <a:spcBef>
                <a:spcPts val="0"/>
              </a:spcBef>
              <a:spcAft>
                <a:spcPts val="0"/>
              </a:spcAft>
              <a:buNone/>
            </a:pPr>
            <a:r>
              <a:rPr lang="en" sz="1100">
                <a:latin typeface="Arial"/>
                <a:ea typeface="Arial"/>
                <a:cs typeface="Arial"/>
                <a:sym typeface="Arial"/>
              </a:rPr>
              <a:t>2022 Mtn Gate Holiday Night Out was a great success!</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 sz="1100">
                <a:latin typeface="Arial"/>
                <a:ea typeface="Arial"/>
                <a:cs typeface="Arial"/>
                <a:sym typeface="Arial"/>
              </a:rPr>
              <a:t>Neighbors meeting each other for the first time, enjoying some cider, sweets, fire pit, and of course some wonderful decorations!</a:t>
            </a:r>
            <a:endParaRPr sz="1100">
              <a:latin typeface="Arial"/>
              <a:ea typeface="Arial"/>
              <a:cs typeface="Arial"/>
              <a:sym typeface="Arial"/>
            </a:endParaRPr>
          </a:p>
          <a:p>
            <a:pPr indent="0" lvl="0" marL="0" rtl="0" algn="l">
              <a:spcBef>
                <a:spcPts val="0"/>
              </a:spcBef>
              <a:spcAft>
                <a:spcPts val="0"/>
              </a:spcAft>
              <a:buNone/>
            </a:pPr>
            <a:r>
              <a:rPr lang="en" sz="1100">
                <a:latin typeface="Arial"/>
                <a:ea typeface="Arial"/>
                <a:cs typeface="Arial"/>
                <a:sym typeface="Arial"/>
              </a:rPr>
              <a:t>2022 the board had discussions with Rep. Courtney Neron</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 sz="1100">
                <a:latin typeface="Arial"/>
                <a:ea typeface="Arial"/>
                <a:cs typeface="Arial"/>
                <a:sym typeface="Arial"/>
              </a:rPr>
              <a:t>Highlighted concerns about traffic, Bull Mt. Road and sidewalks/crossing, etc. </a:t>
            </a:r>
            <a:br>
              <a:rPr lang="en" sz="1100">
                <a:latin typeface="Arial"/>
                <a:ea typeface="Arial"/>
                <a:cs typeface="Arial"/>
                <a:sym typeface="Arial"/>
              </a:rPr>
            </a:br>
            <a:endParaRPr sz="1100">
              <a:latin typeface="Arial"/>
              <a:ea typeface="Arial"/>
              <a:cs typeface="Arial"/>
              <a:sym typeface="Arial"/>
            </a:endParaRPr>
          </a:p>
          <a:p>
            <a:pPr indent="0" lvl="0" marL="0" rtl="0" algn="l">
              <a:spcBef>
                <a:spcPts val="0"/>
              </a:spcBef>
              <a:spcAft>
                <a:spcPts val="0"/>
              </a:spcAft>
              <a:buNone/>
            </a:pPr>
            <a:r>
              <a:rPr lang="en" sz="1100">
                <a:latin typeface="Arial"/>
                <a:ea typeface="Arial"/>
                <a:cs typeface="Arial"/>
                <a:sym typeface="Arial"/>
              </a:rPr>
              <a:t>Let’s keep the community engagement going:</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 sz="1100">
                <a:latin typeface="Arial"/>
                <a:ea typeface="Arial"/>
                <a:cs typeface="Arial"/>
                <a:sym typeface="Arial"/>
              </a:rPr>
              <a:t>Ever thought about volunteering to help build community engagement?</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 sz="1100">
                <a:latin typeface="Arial"/>
                <a:ea typeface="Arial"/>
                <a:cs typeface="Arial"/>
                <a:sym typeface="Arial"/>
              </a:rPr>
              <a:t>Got great ideas?</a:t>
            </a:r>
            <a:br>
              <a:rPr lang="en" sz="1100">
                <a:latin typeface="Arial"/>
                <a:ea typeface="Arial"/>
                <a:cs typeface="Arial"/>
                <a:sym typeface="Arial"/>
              </a:rPr>
            </a:br>
            <a:endParaRPr sz="1100">
              <a:latin typeface="Arial"/>
              <a:ea typeface="Arial"/>
              <a:cs typeface="Arial"/>
              <a:sym typeface="Arial"/>
            </a:endParaRPr>
          </a:p>
        </p:txBody>
      </p:sp>
      <p:pic>
        <p:nvPicPr>
          <p:cNvPr id="206" name="Google Shape;206;p28"/>
          <p:cNvPicPr preferRelativeResize="0"/>
          <p:nvPr/>
        </p:nvPicPr>
        <p:blipFill>
          <a:blip r:embed="rId5">
            <a:alphaModFix/>
          </a:blip>
          <a:stretch>
            <a:fillRect/>
          </a:stretch>
        </p:blipFill>
        <p:spPr>
          <a:xfrm>
            <a:off x="-7550" y="0"/>
            <a:ext cx="727325" cy="715200"/>
          </a:xfrm>
          <a:prstGeom prst="rect">
            <a:avLst/>
          </a:prstGeom>
          <a:noFill/>
          <a:ln>
            <a:noFill/>
          </a:ln>
        </p:spPr>
      </p:pic>
      <p:sp>
        <p:nvSpPr>
          <p:cNvPr id="207" name="Google Shape;207;p28"/>
          <p:cNvSpPr txBox="1"/>
          <p:nvPr/>
        </p:nvSpPr>
        <p:spPr>
          <a:xfrm>
            <a:off x="883538" y="4618425"/>
            <a:ext cx="250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latin typeface="Lato"/>
                <a:ea typeface="Lato"/>
                <a:cs typeface="Lato"/>
                <a:sym typeface="Lato"/>
              </a:rPr>
              <a:t>Let’s light up Mountain Gate!</a:t>
            </a:r>
            <a:endParaRPr>
              <a:solidFill>
                <a:srgbClr val="FF0000"/>
              </a:solidFill>
              <a:latin typeface="Lato"/>
              <a:ea typeface="Lato"/>
              <a:cs typeface="Lato"/>
              <a:sym typeface="Lato"/>
            </a:endParaRPr>
          </a:p>
        </p:txBody>
      </p:sp>
      <p:sp>
        <p:nvSpPr>
          <p:cNvPr id="208" name="Google Shape;208;p28"/>
          <p:cNvSpPr txBox="1"/>
          <p:nvPr/>
        </p:nvSpPr>
        <p:spPr>
          <a:xfrm>
            <a:off x="3852875" y="3102638"/>
            <a:ext cx="5169000" cy="113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100">
              <a:solidFill>
                <a:schemeClr val="dk2"/>
              </a:solidFill>
            </a:endParaRPr>
          </a:p>
          <a:p>
            <a:pPr indent="-298450" lvl="0" marL="457200" rtl="0" algn="l">
              <a:lnSpc>
                <a:spcPct val="115000"/>
              </a:lnSpc>
              <a:spcBef>
                <a:spcPts val="0"/>
              </a:spcBef>
              <a:spcAft>
                <a:spcPts val="0"/>
              </a:spcAft>
              <a:buClr>
                <a:schemeClr val="dk2"/>
              </a:buClr>
              <a:buSzPts val="1100"/>
              <a:buChar char="➢"/>
            </a:pPr>
            <a:r>
              <a:rPr lang="en" sz="1100">
                <a:solidFill>
                  <a:schemeClr val="dk2"/>
                </a:solidFill>
              </a:rPr>
              <a:t>95 homes in our neighborhood put up significant decorations</a:t>
            </a:r>
            <a:endParaRPr sz="1100">
              <a:solidFill>
                <a:schemeClr val="dk2"/>
              </a:solidFill>
            </a:endParaRPr>
          </a:p>
          <a:p>
            <a:pPr indent="-298450" lvl="0" marL="457200" rtl="0" algn="l">
              <a:lnSpc>
                <a:spcPct val="115000"/>
              </a:lnSpc>
              <a:spcBef>
                <a:spcPts val="0"/>
              </a:spcBef>
              <a:spcAft>
                <a:spcPts val="0"/>
              </a:spcAft>
              <a:buClr>
                <a:schemeClr val="dk2"/>
              </a:buClr>
              <a:buSzPts val="1100"/>
              <a:buChar char="➢"/>
            </a:pPr>
            <a:r>
              <a:rPr lang="en" sz="1100">
                <a:solidFill>
                  <a:schemeClr val="dk2"/>
                </a:solidFill>
              </a:rPr>
              <a:t>Many of them out did last year!</a:t>
            </a:r>
            <a:endParaRPr sz="1100">
              <a:solidFill>
                <a:schemeClr val="dk2"/>
              </a:solidFill>
            </a:endParaRPr>
          </a:p>
          <a:p>
            <a:pPr indent="-298450" lvl="0" marL="457200" rtl="0" algn="l">
              <a:lnSpc>
                <a:spcPct val="115000"/>
              </a:lnSpc>
              <a:spcBef>
                <a:spcPts val="0"/>
              </a:spcBef>
              <a:spcAft>
                <a:spcPts val="0"/>
              </a:spcAft>
              <a:buClr>
                <a:schemeClr val="dk2"/>
              </a:buClr>
              <a:buSzPts val="1100"/>
              <a:buChar char="➢"/>
            </a:pPr>
            <a:r>
              <a:rPr lang="en" sz="1100">
                <a:solidFill>
                  <a:schemeClr val="dk2"/>
                </a:solidFill>
              </a:rPr>
              <a:t>How’d you like to help give our neighbors an opportunity flex their festive and community muscles this year?</a:t>
            </a:r>
            <a:endParaRPr>
              <a:latin typeface="Lato"/>
              <a:ea typeface="Lato"/>
              <a:cs typeface="Lato"/>
              <a:sym typeface="Lato"/>
            </a:endParaRPr>
          </a:p>
        </p:txBody>
      </p:sp>
      <p:sp>
        <p:nvSpPr>
          <p:cNvPr id="209" name="Google Shape;209;p28"/>
          <p:cNvSpPr/>
          <p:nvPr/>
        </p:nvSpPr>
        <p:spPr>
          <a:xfrm>
            <a:off x="4454046" y="4544775"/>
            <a:ext cx="4278963" cy="4031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Comic Sans MS"/>
              </a:rPr>
              <a:t>Contact the HOA Board to Get Involved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1000"/>
                                        <p:tgtEl>
                                          <p:spTgt spid="203"/>
                                        </p:tgtEl>
                                        <p:attrNameLst>
                                          <p:attrName>ppt_w</p:attrName>
                                        </p:attrNameLst>
                                      </p:cBhvr>
                                      <p:tavLst>
                                        <p:tav fmla="" tm="0">
                                          <p:val>
                                            <p:strVal val="0"/>
                                          </p:val>
                                        </p:tav>
                                        <p:tav fmla="" tm="100000">
                                          <p:val>
                                            <p:strVal val="#ppt_w"/>
                                          </p:val>
                                        </p:tav>
                                      </p:tavLst>
                                    </p:anim>
                                    <p:anim calcmode="lin" valueType="num">
                                      <p:cBhvr additive="base">
                                        <p:cTn dur="1000"/>
                                        <p:tgtEl>
                                          <p:spTgt spid="20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0" st="0"/>
                                            </p:txEl>
                                          </p:spTgt>
                                        </p:tgtEl>
                                        <p:attrNameLst>
                                          <p:attrName>style.visibility</p:attrName>
                                        </p:attrNameLst>
                                      </p:cBhvr>
                                      <p:to>
                                        <p:strVal val="visible"/>
                                      </p:to>
                                    </p:set>
                                    <p:animEffect filter="fade" transition="in">
                                      <p:cBhvr>
                                        <p:cTn dur="1000"/>
                                        <p:tgtEl>
                                          <p:spTgt spid="2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1" st="1"/>
                                            </p:txEl>
                                          </p:spTgt>
                                        </p:tgtEl>
                                        <p:attrNameLst>
                                          <p:attrName>style.visibility</p:attrName>
                                        </p:attrNameLst>
                                      </p:cBhvr>
                                      <p:to>
                                        <p:strVal val="visible"/>
                                      </p:to>
                                    </p:set>
                                    <p:animEffect filter="fade" transition="in">
                                      <p:cBhvr>
                                        <p:cTn dur="1000"/>
                                        <p:tgtEl>
                                          <p:spTgt spid="2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2" st="2"/>
                                            </p:txEl>
                                          </p:spTgt>
                                        </p:tgtEl>
                                        <p:attrNameLst>
                                          <p:attrName>style.visibility</p:attrName>
                                        </p:attrNameLst>
                                      </p:cBhvr>
                                      <p:to>
                                        <p:strVal val="visible"/>
                                      </p:to>
                                    </p:set>
                                    <p:animEffect filter="fade" transition="in">
                                      <p:cBhvr>
                                        <p:cTn dur="1000"/>
                                        <p:tgtEl>
                                          <p:spTgt spid="2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3" st="3"/>
                                            </p:txEl>
                                          </p:spTgt>
                                        </p:tgtEl>
                                        <p:attrNameLst>
                                          <p:attrName>style.visibility</p:attrName>
                                        </p:attrNameLst>
                                      </p:cBhvr>
                                      <p:to>
                                        <p:strVal val="visible"/>
                                      </p:to>
                                    </p:set>
                                    <p:animEffect filter="fade" transition="in">
                                      <p:cBhvr>
                                        <p:cTn dur="1000"/>
                                        <p:tgtEl>
                                          <p:spTgt spid="2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4" st="4"/>
                                            </p:txEl>
                                          </p:spTgt>
                                        </p:tgtEl>
                                        <p:attrNameLst>
                                          <p:attrName>style.visibility</p:attrName>
                                        </p:attrNameLst>
                                      </p:cBhvr>
                                      <p:to>
                                        <p:strVal val="visible"/>
                                      </p:to>
                                    </p:set>
                                    <p:animEffect filter="fade" transition="in">
                                      <p:cBhvr>
                                        <p:cTn dur="1000"/>
                                        <p:tgtEl>
                                          <p:spTgt spid="2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5" st="5"/>
                                            </p:txEl>
                                          </p:spTgt>
                                        </p:tgtEl>
                                        <p:attrNameLst>
                                          <p:attrName>style.visibility</p:attrName>
                                        </p:attrNameLst>
                                      </p:cBhvr>
                                      <p:to>
                                        <p:strVal val="visible"/>
                                      </p:to>
                                    </p:set>
                                    <p:animEffect filter="fade" transition="in">
                                      <p:cBhvr>
                                        <p:cTn dur="1000"/>
                                        <p:tgtEl>
                                          <p:spTgt spid="2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6" st="6"/>
                                            </p:txEl>
                                          </p:spTgt>
                                        </p:tgtEl>
                                        <p:attrNameLst>
                                          <p:attrName>style.visibility</p:attrName>
                                        </p:attrNameLst>
                                      </p:cBhvr>
                                      <p:to>
                                        <p:strVal val="visible"/>
                                      </p:to>
                                    </p:set>
                                    <p:animEffect filter="fade" transition="in">
                                      <p:cBhvr>
                                        <p:cTn dur="1000"/>
                                        <p:tgtEl>
                                          <p:spTgt spid="20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7" st="7"/>
                                            </p:txEl>
                                          </p:spTgt>
                                        </p:tgtEl>
                                        <p:attrNameLst>
                                          <p:attrName>style.visibility</p:attrName>
                                        </p:attrNameLst>
                                      </p:cBhvr>
                                      <p:to>
                                        <p:strVal val="visible"/>
                                      </p:to>
                                    </p:set>
                                    <p:animEffect filter="fade" transition="in">
                                      <p:cBhvr>
                                        <p:cTn dur="1000"/>
                                        <p:tgtEl>
                                          <p:spTgt spid="20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8" st="8"/>
                                            </p:txEl>
                                          </p:spTgt>
                                        </p:tgtEl>
                                        <p:attrNameLst>
                                          <p:attrName>style.visibility</p:attrName>
                                        </p:attrNameLst>
                                      </p:cBhvr>
                                      <p:to>
                                        <p:strVal val="visible"/>
                                      </p:to>
                                    </p:set>
                                    <p:animEffect filter="fade" transition="in">
                                      <p:cBhvr>
                                        <p:cTn dur="1000"/>
                                        <p:tgtEl>
                                          <p:spTgt spid="20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2500"/>
                                        <p:tgtEl>
                                          <p:spTgt spid="208"/>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par>
                                <p:cTn fill="hold" nodeType="withEffect" presetClass="entr" presetID="23" presetSubtype="16">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1000"/>
                                        <p:tgtEl>
                                          <p:spTgt spid="207"/>
                                        </p:tgtEl>
                                        <p:attrNameLst>
                                          <p:attrName>ppt_w</p:attrName>
                                        </p:attrNameLst>
                                      </p:cBhvr>
                                      <p:tavLst>
                                        <p:tav fmla="" tm="0">
                                          <p:val>
                                            <p:strVal val="0"/>
                                          </p:val>
                                        </p:tav>
                                        <p:tav fmla="" tm="100000">
                                          <p:val>
                                            <p:strVal val="#ppt_w"/>
                                          </p:val>
                                        </p:tav>
                                      </p:tavLst>
                                    </p:anim>
                                    <p:anim calcmode="lin" valueType="num">
                                      <p:cBhvr additive="base">
                                        <p:cTn dur="1000"/>
                                        <p:tgtEl>
                                          <p:spTgt spid="207"/>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29"/>
          <p:cNvPicPr preferRelativeResize="0"/>
          <p:nvPr/>
        </p:nvPicPr>
        <p:blipFill>
          <a:blip r:embed="rId3">
            <a:alphaModFix/>
          </a:blip>
          <a:stretch>
            <a:fillRect/>
          </a:stretch>
        </p:blipFill>
        <p:spPr>
          <a:xfrm>
            <a:off x="1326387" y="1648875"/>
            <a:ext cx="1923407" cy="1923407"/>
          </a:xfrm>
          <a:prstGeom prst="rect">
            <a:avLst/>
          </a:prstGeom>
          <a:noFill/>
          <a:ln>
            <a:noFill/>
          </a:ln>
        </p:spPr>
      </p:pic>
      <p:sp>
        <p:nvSpPr>
          <p:cNvPr id="215" name="Google Shape;215;p29"/>
          <p:cNvSpPr txBox="1"/>
          <p:nvPr>
            <p:ph type="title"/>
          </p:nvPr>
        </p:nvSpPr>
        <p:spPr>
          <a:xfrm>
            <a:off x="265500" y="419175"/>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 Call for Volunteers!</a:t>
            </a:r>
            <a:endParaRPr/>
          </a:p>
        </p:txBody>
      </p:sp>
      <p:sp>
        <p:nvSpPr>
          <p:cNvPr id="216" name="Google Shape;216;p29"/>
          <p:cNvSpPr txBox="1"/>
          <p:nvPr>
            <p:ph idx="1" type="subTitle"/>
          </p:nvPr>
        </p:nvSpPr>
        <p:spPr>
          <a:xfrm>
            <a:off x="265500" y="357227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community only thrives when we all participate</a:t>
            </a:r>
            <a:endParaRPr/>
          </a:p>
        </p:txBody>
      </p:sp>
      <p:sp>
        <p:nvSpPr>
          <p:cNvPr id="217" name="Google Shape;217;p29"/>
          <p:cNvSpPr txBox="1"/>
          <p:nvPr>
            <p:ph idx="2" type="body"/>
          </p:nvPr>
        </p:nvSpPr>
        <p:spPr>
          <a:xfrm>
            <a:off x="4722750" y="724200"/>
            <a:ext cx="43071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Future ACC members</a:t>
            </a:r>
            <a:endParaRPr/>
          </a:p>
          <a:p>
            <a:pPr indent="-317500" lvl="1" marL="914400" rtl="0" algn="l">
              <a:spcBef>
                <a:spcPts val="0"/>
              </a:spcBef>
              <a:spcAft>
                <a:spcPts val="0"/>
              </a:spcAft>
              <a:buSzPts val="1400"/>
              <a:buChar char="◆"/>
            </a:pPr>
            <a:r>
              <a:rPr lang="en"/>
              <a:t>Looking for a future member</a:t>
            </a:r>
            <a:endParaRPr/>
          </a:p>
          <a:p>
            <a:pPr indent="-342900" lvl="0" marL="457200" rtl="0" algn="l">
              <a:spcBef>
                <a:spcPts val="0"/>
              </a:spcBef>
              <a:spcAft>
                <a:spcPts val="0"/>
              </a:spcAft>
              <a:buSzPts val="1800"/>
              <a:buChar char="➔"/>
            </a:pPr>
            <a:r>
              <a:rPr lang="en"/>
              <a:t>Future Board members</a:t>
            </a:r>
            <a:endParaRPr/>
          </a:p>
          <a:p>
            <a:pPr indent="-317500" lvl="1" marL="914400" rtl="0" algn="l">
              <a:spcBef>
                <a:spcPts val="0"/>
              </a:spcBef>
              <a:spcAft>
                <a:spcPts val="0"/>
              </a:spcAft>
              <a:buSzPts val="1400"/>
              <a:buChar char="◆"/>
            </a:pPr>
            <a:r>
              <a:rPr lang="en"/>
              <a:t>2 Seats up for re-election next year</a:t>
            </a:r>
            <a:endParaRPr/>
          </a:p>
          <a:p>
            <a:pPr indent="-317500" lvl="2" marL="1371600" rtl="0" algn="l">
              <a:spcBef>
                <a:spcPts val="0"/>
              </a:spcBef>
              <a:spcAft>
                <a:spcPts val="0"/>
              </a:spcAft>
              <a:buSzPts val="1400"/>
              <a:buChar char="●"/>
            </a:pPr>
            <a:r>
              <a:rPr lang="en"/>
              <a:t>President and Board Member</a:t>
            </a:r>
            <a:endParaRPr/>
          </a:p>
          <a:p>
            <a:pPr indent="-342900" lvl="0" marL="457200" rtl="0" algn="l">
              <a:spcBef>
                <a:spcPts val="0"/>
              </a:spcBef>
              <a:spcAft>
                <a:spcPts val="0"/>
              </a:spcAft>
              <a:buSzPts val="1800"/>
              <a:buChar char="➔"/>
            </a:pPr>
            <a:r>
              <a:rPr lang="en"/>
              <a:t>Future Committee Members</a:t>
            </a:r>
            <a:endParaRPr/>
          </a:p>
          <a:p>
            <a:pPr indent="-342900" lvl="0" marL="457200" rtl="0" algn="l">
              <a:spcBef>
                <a:spcPts val="0"/>
              </a:spcBef>
              <a:spcAft>
                <a:spcPts val="0"/>
              </a:spcAft>
              <a:buSzPts val="1800"/>
              <a:buChar char="➔"/>
            </a:pPr>
            <a:r>
              <a:rPr lang="en"/>
              <a:t>Community Engagement Activities</a:t>
            </a:r>
            <a:endParaRPr/>
          </a:p>
        </p:txBody>
      </p:sp>
      <p:pic>
        <p:nvPicPr>
          <p:cNvPr id="218" name="Google Shape;218;p29"/>
          <p:cNvPicPr preferRelativeResize="0"/>
          <p:nvPr/>
        </p:nvPicPr>
        <p:blipFill>
          <a:blip r:embed="rId4">
            <a:alphaModFix/>
          </a:blip>
          <a:stretch>
            <a:fillRect/>
          </a:stretch>
        </p:blipFill>
        <p:spPr>
          <a:xfrm>
            <a:off x="-7550" y="0"/>
            <a:ext cx="727325" cy="715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2800"/>
                                        <p:tgtEl>
                                          <p:spTgt spid="214"/>
                                        </p:tgtEl>
                                        <p:attrNameLst>
                                          <p:attrName>ppt_x</p:attrName>
                                        </p:attrNameLst>
                                      </p:cBhvr>
                                      <p:tavLst>
                                        <p:tav fmla="" tm="0">
                                          <p:val>
                                            <p:strVal val="#ppt_x-1"/>
                                          </p:val>
                                        </p:tav>
                                        <p:tav fmla="" tm="100000">
                                          <p:val>
                                            <p:strVal val="#ppt_x"/>
                                          </p:val>
                                        </p:tav>
                                      </p:tavLst>
                                    </p:anim>
                                  </p:childTnLst>
                                </p:cTn>
                              </p:par>
                            </p:childTnLst>
                          </p:cTn>
                        </p:par>
                        <p:par>
                          <p:cTn fill="hold">
                            <p:stCondLst>
                              <p:cond delay="2800"/>
                            </p:stCondLst>
                            <p:childTnLst>
                              <p:par>
                                <p:cTn fill="hold" nodeType="after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animEffect filter="fade" transition="in">
                                      <p:cBhvr>
                                        <p:cTn dur="2400"/>
                                        <p:tgtEl>
                                          <p:spTgt spid="2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1" st="1"/>
                                            </p:txEl>
                                          </p:spTgt>
                                        </p:tgtEl>
                                        <p:attrNameLst>
                                          <p:attrName>style.visibility</p:attrName>
                                        </p:attrNameLst>
                                      </p:cBhvr>
                                      <p:to>
                                        <p:strVal val="visible"/>
                                      </p:to>
                                    </p:set>
                                    <p:animEffect filter="fade" transition="in">
                                      <p:cBhvr>
                                        <p:cTn dur="2400"/>
                                        <p:tgtEl>
                                          <p:spTgt spid="2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2" st="2"/>
                                            </p:txEl>
                                          </p:spTgt>
                                        </p:tgtEl>
                                        <p:attrNameLst>
                                          <p:attrName>style.visibility</p:attrName>
                                        </p:attrNameLst>
                                      </p:cBhvr>
                                      <p:to>
                                        <p:strVal val="visible"/>
                                      </p:to>
                                    </p:set>
                                    <p:animEffect filter="fade" transition="in">
                                      <p:cBhvr>
                                        <p:cTn dur="2400"/>
                                        <p:tgtEl>
                                          <p:spTgt spid="2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3" st="3"/>
                                            </p:txEl>
                                          </p:spTgt>
                                        </p:tgtEl>
                                        <p:attrNameLst>
                                          <p:attrName>style.visibility</p:attrName>
                                        </p:attrNameLst>
                                      </p:cBhvr>
                                      <p:to>
                                        <p:strVal val="visible"/>
                                      </p:to>
                                    </p:set>
                                    <p:animEffect filter="fade" transition="in">
                                      <p:cBhvr>
                                        <p:cTn dur="2400"/>
                                        <p:tgtEl>
                                          <p:spTgt spid="2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4" st="4"/>
                                            </p:txEl>
                                          </p:spTgt>
                                        </p:tgtEl>
                                        <p:attrNameLst>
                                          <p:attrName>style.visibility</p:attrName>
                                        </p:attrNameLst>
                                      </p:cBhvr>
                                      <p:to>
                                        <p:strVal val="visible"/>
                                      </p:to>
                                    </p:set>
                                    <p:animEffect filter="fade" transition="in">
                                      <p:cBhvr>
                                        <p:cTn dur="2400"/>
                                        <p:tgtEl>
                                          <p:spTgt spid="2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5" st="5"/>
                                            </p:txEl>
                                          </p:spTgt>
                                        </p:tgtEl>
                                        <p:attrNameLst>
                                          <p:attrName>style.visibility</p:attrName>
                                        </p:attrNameLst>
                                      </p:cBhvr>
                                      <p:to>
                                        <p:strVal val="visible"/>
                                      </p:to>
                                    </p:set>
                                    <p:animEffect filter="fade" transition="in">
                                      <p:cBhvr>
                                        <p:cTn dur="2400"/>
                                        <p:tgtEl>
                                          <p:spTgt spid="21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6" st="6"/>
                                            </p:txEl>
                                          </p:spTgt>
                                        </p:tgtEl>
                                        <p:attrNameLst>
                                          <p:attrName>style.visibility</p:attrName>
                                        </p:attrNameLst>
                                      </p:cBhvr>
                                      <p:to>
                                        <p:strVal val="visible"/>
                                      </p:to>
                                    </p:set>
                                    <p:animEffect filter="fade" transition="in">
                                      <p:cBhvr>
                                        <p:cTn dur="2400"/>
                                        <p:tgtEl>
                                          <p:spTgt spid="21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0"/>
          <p:cNvSpPr txBox="1"/>
          <p:nvPr>
            <p:ph type="title"/>
          </p:nvPr>
        </p:nvSpPr>
        <p:spPr>
          <a:xfrm>
            <a:off x="406425" y="1573025"/>
            <a:ext cx="8296800" cy="242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Open Discussion </a:t>
            </a:r>
            <a:endParaRPr/>
          </a:p>
          <a:p>
            <a:pPr indent="0" lvl="0" marL="0" rtl="0" algn="ctr">
              <a:spcBef>
                <a:spcPts val="0"/>
              </a:spcBef>
              <a:spcAft>
                <a:spcPts val="0"/>
              </a:spcAft>
              <a:buNone/>
            </a:pPr>
            <a:r>
              <a:rPr lang="en"/>
              <a:t>&amp; </a:t>
            </a:r>
            <a:endParaRPr/>
          </a:p>
          <a:p>
            <a:pPr indent="0" lvl="0" marL="0" rtl="0" algn="ctr">
              <a:spcBef>
                <a:spcPts val="0"/>
              </a:spcBef>
              <a:spcAft>
                <a:spcPts val="0"/>
              </a:spcAft>
              <a:buNone/>
            </a:pPr>
            <a:r>
              <a:rPr lang="en"/>
              <a:t>Questions</a:t>
            </a:r>
            <a:endParaRPr/>
          </a:p>
        </p:txBody>
      </p:sp>
      <p:pic>
        <p:nvPicPr>
          <p:cNvPr id="224" name="Google Shape;224;p30"/>
          <p:cNvPicPr preferRelativeResize="0"/>
          <p:nvPr/>
        </p:nvPicPr>
        <p:blipFill>
          <a:blip r:embed="rId3">
            <a:alphaModFix/>
          </a:blip>
          <a:stretch>
            <a:fillRect/>
          </a:stretch>
        </p:blipFill>
        <p:spPr>
          <a:xfrm>
            <a:off x="-7550" y="0"/>
            <a:ext cx="727325" cy="715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1"/>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Thanks for joining</a:t>
            </a:r>
            <a:endParaRPr/>
          </a:p>
        </p:txBody>
      </p:sp>
      <p:pic>
        <p:nvPicPr>
          <p:cNvPr id="230" name="Google Shape;230;p31"/>
          <p:cNvPicPr preferRelativeResize="0"/>
          <p:nvPr/>
        </p:nvPicPr>
        <p:blipFill>
          <a:blip r:embed="rId3">
            <a:alphaModFix/>
          </a:blip>
          <a:stretch>
            <a:fillRect/>
          </a:stretch>
        </p:blipFill>
        <p:spPr>
          <a:xfrm>
            <a:off x="-7550" y="0"/>
            <a:ext cx="727325" cy="71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265500" y="1912650"/>
            <a:ext cx="4045200" cy="131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Agenda</a:t>
            </a:r>
            <a:endParaRPr/>
          </a:p>
        </p:txBody>
      </p:sp>
      <p:sp>
        <p:nvSpPr>
          <p:cNvPr id="80" name="Google Shape;80;p14"/>
          <p:cNvSpPr txBox="1"/>
          <p:nvPr>
            <p:ph idx="2" type="body"/>
          </p:nvPr>
        </p:nvSpPr>
        <p:spPr>
          <a:xfrm>
            <a:off x="4987500" y="396925"/>
            <a:ext cx="3837000" cy="401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Year in review</a:t>
            </a:r>
            <a:endParaRPr b="1"/>
          </a:p>
          <a:p>
            <a:pPr indent="-323850" lvl="0" marL="457200" rtl="0" algn="l">
              <a:spcBef>
                <a:spcPts val="0"/>
              </a:spcBef>
              <a:spcAft>
                <a:spcPts val="0"/>
              </a:spcAft>
              <a:buSzPts val="1500"/>
              <a:buChar char="●"/>
            </a:pPr>
            <a:r>
              <a:rPr lang="en" sz="1500"/>
              <a:t>Board Overview &amp; Election</a:t>
            </a:r>
            <a:endParaRPr sz="1500"/>
          </a:p>
          <a:p>
            <a:pPr indent="-323850" lvl="0" marL="457200" rtl="0" algn="l">
              <a:spcBef>
                <a:spcPts val="0"/>
              </a:spcBef>
              <a:spcAft>
                <a:spcPts val="0"/>
              </a:spcAft>
              <a:buSzPts val="1500"/>
              <a:buChar char="●"/>
            </a:pPr>
            <a:r>
              <a:rPr lang="en" sz="1500"/>
              <a:t>Financial Update</a:t>
            </a:r>
            <a:endParaRPr sz="1500"/>
          </a:p>
          <a:p>
            <a:pPr indent="-323850" lvl="0" marL="457200" rtl="0" algn="l">
              <a:spcBef>
                <a:spcPts val="0"/>
              </a:spcBef>
              <a:spcAft>
                <a:spcPts val="0"/>
              </a:spcAft>
              <a:buSzPts val="1500"/>
              <a:buChar char="●"/>
            </a:pPr>
            <a:r>
              <a:rPr lang="en" sz="1500"/>
              <a:t>ACC Update</a:t>
            </a:r>
            <a:endParaRPr sz="1500"/>
          </a:p>
          <a:p>
            <a:pPr indent="-323850" lvl="0" marL="457200" rtl="0" algn="l">
              <a:spcBef>
                <a:spcPts val="0"/>
              </a:spcBef>
              <a:spcAft>
                <a:spcPts val="0"/>
              </a:spcAft>
              <a:buSzPts val="1500"/>
              <a:buChar char="●"/>
            </a:pPr>
            <a:r>
              <a:rPr lang="en" sz="1500"/>
              <a:t>General Reminders</a:t>
            </a:r>
            <a:endParaRPr sz="1500"/>
          </a:p>
          <a:p>
            <a:pPr indent="-323850" lvl="0" marL="457200" rtl="0" algn="l">
              <a:spcBef>
                <a:spcPts val="0"/>
              </a:spcBef>
              <a:spcAft>
                <a:spcPts val="0"/>
              </a:spcAft>
              <a:buSzPts val="1500"/>
              <a:buChar char="●"/>
            </a:pPr>
            <a:r>
              <a:rPr lang="en" sz="1500"/>
              <a:t>Previous Initiatives - updates</a:t>
            </a:r>
            <a:endParaRPr sz="1500"/>
          </a:p>
          <a:p>
            <a:pPr indent="-323850" lvl="1" marL="914400" rtl="0" algn="l">
              <a:spcBef>
                <a:spcPts val="0"/>
              </a:spcBef>
              <a:spcAft>
                <a:spcPts val="0"/>
              </a:spcAft>
              <a:buSzPts val="1500"/>
              <a:buChar char="○"/>
            </a:pPr>
            <a:r>
              <a:rPr lang="en" sz="1500"/>
              <a:t>Monthly Communication</a:t>
            </a:r>
            <a:endParaRPr sz="1500"/>
          </a:p>
          <a:p>
            <a:pPr indent="-323850" lvl="1" marL="914400" rtl="0" algn="l">
              <a:spcBef>
                <a:spcPts val="0"/>
              </a:spcBef>
              <a:spcAft>
                <a:spcPts val="0"/>
              </a:spcAft>
              <a:buSzPts val="1500"/>
              <a:buChar char="○"/>
            </a:pPr>
            <a:r>
              <a:rPr lang="en" sz="1500"/>
              <a:t>Speed &amp; Safety Committee</a:t>
            </a:r>
            <a:endParaRPr sz="1500"/>
          </a:p>
          <a:p>
            <a:pPr indent="-323850" lvl="1" marL="914400" rtl="0" algn="l">
              <a:spcBef>
                <a:spcPts val="0"/>
              </a:spcBef>
              <a:spcAft>
                <a:spcPts val="0"/>
              </a:spcAft>
              <a:buSzPts val="1500"/>
              <a:buChar char="○"/>
            </a:pPr>
            <a:r>
              <a:rPr lang="en" sz="1500"/>
              <a:t>Trees</a:t>
            </a:r>
            <a:endParaRPr sz="1500"/>
          </a:p>
          <a:p>
            <a:pPr indent="0" lvl="0" marL="0" rtl="0" algn="l">
              <a:spcBef>
                <a:spcPts val="1600"/>
              </a:spcBef>
              <a:spcAft>
                <a:spcPts val="0"/>
              </a:spcAft>
              <a:buNone/>
            </a:pPr>
            <a:r>
              <a:rPr b="1" lang="en"/>
              <a:t>Continuing Initiatives</a:t>
            </a:r>
            <a:endParaRPr b="1"/>
          </a:p>
          <a:p>
            <a:pPr indent="-342900" lvl="0" marL="457200" rtl="0" algn="l">
              <a:spcBef>
                <a:spcPts val="0"/>
              </a:spcBef>
              <a:spcAft>
                <a:spcPts val="0"/>
              </a:spcAft>
              <a:buSzPts val="1800"/>
              <a:buChar char="●"/>
            </a:pPr>
            <a:r>
              <a:rPr lang="en" sz="1500"/>
              <a:t>CC&amp;R Update &amp; HOA Modernization</a:t>
            </a:r>
            <a:endParaRPr sz="1500"/>
          </a:p>
          <a:p>
            <a:pPr indent="-342900" lvl="0" marL="457200" rtl="0" algn="l">
              <a:spcBef>
                <a:spcPts val="0"/>
              </a:spcBef>
              <a:spcAft>
                <a:spcPts val="0"/>
              </a:spcAft>
              <a:buSzPts val="1800"/>
              <a:buChar char="●"/>
            </a:pPr>
            <a:r>
              <a:rPr lang="en" sz="1500"/>
              <a:t>Community Engagement</a:t>
            </a:r>
            <a:endParaRPr sz="1500"/>
          </a:p>
          <a:p>
            <a:pPr indent="-323850" lvl="0" marL="457200" rtl="0" algn="l">
              <a:spcBef>
                <a:spcPts val="0"/>
              </a:spcBef>
              <a:spcAft>
                <a:spcPts val="0"/>
              </a:spcAft>
              <a:buSzPts val="1500"/>
              <a:buChar char="●"/>
            </a:pPr>
            <a:r>
              <a:rPr lang="en" sz="1500"/>
              <a:t>Call to Action</a:t>
            </a:r>
            <a:endParaRPr sz="1500"/>
          </a:p>
          <a:p>
            <a:pPr indent="0" lvl="0" marL="0" rtl="0" algn="l">
              <a:spcBef>
                <a:spcPts val="1600"/>
              </a:spcBef>
              <a:spcAft>
                <a:spcPts val="1600"/>
              </a:spcAft>
              <a:buNone/>
            </a:pPr>
            <a:r>
              <a:rPr lang="en" sz="1500"/>
              <a:t>Open Discussion and Questions </a:t>
            </a:r>
            <a:endParaRPr sz="1500"/>
          </a:p>
        </p:txBody>
      </p:sp>
      <p:pic>
        <p:nvPicPr>
          <p:cNvPr id="81" name="Google Shape;81;p14"/>
          <p:cNvPicPr preferRelativeResize="0"/>
          <p:nvPr/>
        </p:nvPicPr>
        <p:blipFill>
          <a:blip r:embed="rId3">
            <a:alphaModFix/>
          </a:blip>
          <a:stretch>
            <a:fillRect/>
          </a:stretch>
        </p:blipFill>
        <p:spPr>
          <a:xfrm>
            <a:off x="-7550" y="0"/>
            <a:ext cx="727325" cy="71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872175" y="575950"/>
            <a:ext cx="7849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Board Overview &amp; Changes</a:t>
            </a:r>
            <a:endParaRPr/>
          </a:p>
        </p:txBody>
      </p:sp>
      <p:sp>
        <p:nvSpPr>
          <p:cNvPr id="87" name="Google Shape;87;p15"/>
          <p:cNvSpPr txBox="1"/>
          <p:nvPr>
            <p:ph idx="1" type="body"/>
          </p:nvPr>
        </p:nvSpPr>
        <p:spPr>
          <a:xfrm>
            <a:off x="618948" y="1595775"/>
            <a:ext cx="4494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1"/>
                </a:solidFill>
              </a:rPr>
              <a:t>President - Matt Kleinke - 2024</a:t>
            </a:r>
            <a:endParaRPr b="1" sz="2100">
              <a:solidFill>
                <a:schemeClr val="dk1"/>
              </a:solidFill>
            </a:endParaRPr>
          </a:p>
          <a:p>
            <a:pPr indent="0" lvl="0" marL="0" rtl="0" algn="l">
              <a:spcBef>
                <a:spcPts val="1600"/>
              </a:spcBef>
              <a:spcAft>
                <a:spcPts val="0"/>
              </a:spcAft>
              <a:buNone/>
            </a:pPr>
            <a:r>
              <a:rPr b="1" lang="en" sz="2100">
                <a:solidFill>
                  <a:schemeClr val="dk1"/>
                </a:solidFill>
              </a:rPr>
              <a:t>Treasurer</a:t>
            </a:r>
            <a:r>
              <a:rPr b="1" lang="en" sz="2100">
                <a:solidFill>
                  <a:schemeClr val="dk1"/>
                </a:solidFill>
              </a:rPr>
              <a:t> - Aaron Reiter - 2023</a:t>
            </a:r>
            <a:endParaRPr b="1" sz="2100">
              <a:solidFill>
                <a:schemeClr val="dk1"/>
              </a:solidFill>
            </a:endParaRPr>
          </a:p>
          <a:p>
            <a:pPr indent="0" lvl="0" marL="0" rtl="0" algn="l">
              <a:spcBef>
                <a:spcPts val="1600"/>
              </a:spcBef>
              <a:spcAft>
                <a:spcPts val="0"/>
              </a:spcAft>
              <a:buNone/>
            </a:pPr>
            <a:r>
              <a:rPr b="1" lang="en" sz="2100">
                <a:solidFill>
                  <a:schemeClr val="dk1"/>
                </a:solidFill>
              </a:rPr>
              <a:t>Secretary - </a:t>
            </a:r>
            <a:r>
              <a:rPr b="1" lang="en" sz="2100">
                <a:solidFill>
                  <a:schemeClr val="dk1"/>
                </a:solidFill>
              </a:rPr>
              <a:t>Mark Weggeland - 2023</a:t>
            </a:r>
            <a:endParaRPr b="1" sz="2100">
              <a:solidFill>
                <a:schemeClr val="dk1"/>
              </a:solidFill>
            </a:endParaRPr>
          </a:p>
          <a:p>
            <a:pPr indent="0" lvl="0" marL="0" rtl="0" algn="l">
              <a:spcBef>
                <a:spcPts val="1600"/>
              </a:spcBef>
              <a:spcAft>
                <a:spcPts val="0"/>
              </a:spcAft>
              <a:buNone/>
            </a:pPr>
            <a:r>
              <a:rPr b="1" lang="en" sz="2100">
                <a:solidFill>
                  <a:schemeClr val="dk1"/>
                </a:solidFill>
              </a:rPr>
              <a:t>Director 1 - Rob Marreel - 2023</a:t>
            </a:r>
            <a:endParaRPr b="1" sz="2100">
              <a:solidFill>
                <a:schemeClr val="dk1"/>
              </a:solidFill>
            </a:endParaRPr>
          </a:p>
          <a:p>
            <a:pPr indent="0" lvl="0" marL="0" rtl="0" algn="l">
              <a:spcBef>
                <a:spcPts val="1600"/>
              </a:spcBef>
              <a:spcAft>
                <a:spcPts val="1600"/>
              </a:spcAft>
              <a:buNone/>
            </a:pPr>
            <a:r>
              <a:rPr b="1" lang="en" sz="2100">
                <a:solidFill>
                  <a:schemeClr val="dk1"/>
                </a:solidFill>
              </a:rPr>
              <a:t>Director 2 - Valerie Senff - 2024</a:t>
            </a:r>
            <a:endParaRPr sz="1600"/>
          </a:p>
        </p:txBody>
      </p:sp>
      <p:pic>
        <p:nvPicPr>
          <p:cNvPr id="88" name="Google Shape;88;p15"/>
          <p:cNvPicPr preferRelativeResize="0"/>
          <p:nvPr/>
        </p:nvPicPr>
        <p:blipFill>
          <a:blip r:embed="rId3">
            <a:alphaModFix/>
          </a:blip>
          <a:stretch>
            <a:fillRect/>
          </a:stretch>
        </p:blipFill>
        <p:spPr>
          <a:xfrm>
            <a:off x="-7550" y="0"/>
            <a:ext cx="727325" cy="715200"/>
          </a:xfrm>
          <a:prstGeom prst="rect">
            <a:avLst/>
          </a:prstGeom>
          <a:noFill/>
          <a:ln>
            <a:noFill/>
          </a:ln>
        </p:spPr>
      </p:pic>
      <p:sp>
        <p:nvSpPr>
          <p:cNvPr id="89" name="Google Shape;89;p15"/>
          <p:cNvSpPr txBox="1"/>
          <p:nvPr/>
        </p:nvSpPr>
        <p:spPr>
          <a:xfrm>
            <a:off x="5823500" y="2170075"/>
            <a:ext cx="2583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dk1"/>
                </a:solidFill>
                <a:latin typeface="Lato"/>
                <a:ea typeface="Lato"/>
                <a:cs typeface="Lato"/>
                <a:sym typeface="Lato"/>
              </a:rPr>
              <a:t>Re-Elected - 2026</a:t>
            </a:r>
            <a:endParaRPr>
              <a:latin typeface="Lato"/>
              <a:ea typeface="Lato"/>
              <a:cs typeface="Lato"/>
              <a:sym typeface="Lato"/>
            </a:endParaRPr>
          </a:p>
        </p:txBody>
      </p:sp>
      <p:sp>
        <p:nvSpPr>
          <p:cNvPr id="90" name="Google Shape;90;p15"/>
          <p:cNvSpPr txBox="1"/>
          <p:nvPr/>
        </p:nvSpPr>
        <p:spPr>
          <a:xfrm>
            <a:off x="5823500" y="2746225"/>
            <a:ext cx="2583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dk1"/>
                </a:solidFill>
                <a:latin typeface="Lato"/>
                <a:ea typeface="Lato"/>
                <a:cs typeface="Lato"/>
                <a:sym typeface="Lato"/>
              </a:rPr>
              <a:t>Re-Elected - 2026</a:t>
            </a:r>
            <a:endParaRPr>
              <a:latin typeface="Lato"/>
              <a:ea typeface="Lato"/>
              <a:cs typeface="Lato"/>
              <a:sym typeface="Lato"/>
            </a:endParaRPr>
          </a:p>
        </p:txBody>
      </p:sp>
      <p:sp>
        <p:nvSpPr>
          <p:cNvPr id="91" name="Google Shape;91;p15"/>
          <p:cNvSpPr txBox="1"/>
          <p:nvPr/>
        </p:nvSpPr>
        <p:spPr>
          <a:xfrm>
            <a:off x="5871500" y="3322375"/>
            <a:ext cx="2583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dk1"/>
                </a:solidFill>
                <a:latin typeface="Lato"/>
                <a:ea typeface="Lato"/>
                <a:cs typeface="Lato"/>
                <a:sym typeface="Lato"/>
              </a:rPr>
              <a:t>Re-Elected - 2026</a:t>
            </a:r>
            <a:endParaRPr>
              <a:latin typeface="Lato"/>
              <a:ea typeface="Lato"/>
              <a:cs typeface="Lato"/>
              <a:sym typeface="Lato"/>
            </a:endParaRPr>
          </a:p>
        </p:txBody>
      </p:sp>
      <p:cxnSp>
        <p:nvCxnSpPr>
          <p:cNvPr id="92" name="Google Shape;92;p15"/>
          <p:cNvCxnSpPr/>
          <p:nvPr/>
        </p:nvCxnSpPr>
        <p:spPr>
          <a:xfrm>
            <a:off x="4535625" y="2424025"/>
            <a:ext cx="1167900" cy="0"/>
          </a:xfrm>
          <a:prstGeom prst="straightConnector1">
            <a:avLst/>
          </a:prstGeom>
          <a:noFill/>
          <a:ln cap="flat" cmpd="sng" w="9525">
            <a:solidFill>
              <a:schemeClr val="dk2"/>
            </a:solidFill>
            <a:prstDash val="solid"/>
            <a:round/>
            <a:headEnd len="med" w="med" type="none"/>
            <a:tailEnd len="med" w="med" type="triangle"/>
          </a:ln>
        </p:spPr>
      </p:cxnSp>
      <p:cxnSp>
        <p:nvCxnSpPr>
          <p:cNvPr id="93" name="Google Shape;93;p15"/>
          <p:cNvCxnSpPr/>
          <p:nvPr/>
        </p:nvCxnSpPr>
        <p:spPr>
          <a:xfrm>
            <a:off x="4992000" y="2992375"/>
            <a:ext cx="775500" cy="15600"/>
          </a:xfrm>
          <a:prstGeom prst="straightConnector1">
            <a:avLst/>
          </a:prstGeom>
          <a:noFill/>
          <a:ln cap="flat" cmpd="sng" w="9525">
            <a:solidFill>
              <a:schemeClr val="dk2"/>
            </a:solidFill>
            <a:prstDash val="solid"/>
            <a:round/>
            <a:headEnd len="med" w="med" type="none"/>
            <a:tailEnd len="med" w="med" type="triangle"/>
          </a:ln>
        </p:spPr>
      </p:cxnSp>
      <p:cxnSp>
        <p:nvCxnSpPr>
          <p:cNvPr id="94" name="Google Shape;94;p15"/>
          <p:cNvCxnSpPr/>
          <p:nvPr/>
        </p:nvCxnSpPr>
        <p:spPr>
          <a:xfrm>
            <a:off x="4535625" y="3576750"/>
            <a:ext cx="11679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animEffect filter="fade" transition="in">
                                      <p:cBhvr>
                                        <p:cTn dur="1000"/>
                                        <p:tgtEl>
                                          <p:spTgt spid="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 st="1"/>
                                            </p:txEl>
                                          </p:spTgt>
                                        </p:tgtEl>
                                        <p:attrNameLst>
                                          <p:attrName>style.visibility</p:attrName>
                                        </p:attrNameLst>
                                      </p:cBhvr>
                                      <p:to>
                                        <p:strVal val="visible"/>
                                      </p:to>
                                    </p:set>
                                    <p:animEffect filter="fade" transition="in">
                                      <p:cBhvr>
                                        <p:cTn dur="1000"/>
                                        <p:tgtEl>
                                          <p:spTgt spid="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2" st="2"/>
                                            </p:txEl>
                                          </p:spTgt>
                                        </p:tgtEl>
                                        <p:attrNameLst>
                                          <p:attrName>style.visibility</p:attrName>
                                        </p:attrNameLst>
                                      </p:cBhvr>
                                      <p:to>
                                        <p:strVal val="visible"/>
                                      </p:to>
                                    </p:set>
                                    <p:animEffect filter="fade" transition="in">
                                      <p:cBhvr>
                                        <p:cTn dur="1000"/>
                                        <p:tgtEl>
                                          <p:spTgt spid="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3" st="3"/>
                                            </p:txEl>
                                          </p:spTgt>
                                        </p:tgtEl>
                                        <p:attrNameLst>
                                          <p:attrName>style.visibility</p:attrName>
                                        </p:attrNameLst>
                                      </p:cBhvr>
                                      <p:to>
                                        <p:strVal val="visible"/>
                                      </p:to>
                                    </p:set>
                                    <p:animEffect filter="fade" transition="in">
                                      <p:cBhvr>
                                        <p:cTn dur="1000"/>
                                        <p:tgtEl>
                                          <p:spTgt spid="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4" st="4"/>
                                            </p:txEl>
                                          </p:spTgt>
                                        </p:tgtEl>
                                        <p:attrNameLst>
                                          <p:attrName>style.visibility</p:attrName>
                                        </p:attrNameLst>
                                      </p:cBhvr>
                                      <p:to>
                                        <p:strVal val="visible"/>
                                      </p:to>
                                    </p:set>
                                    <p:animEffect filter="fade" transition="in">
                                      <p:cBhvr>
                                        <p:cTn dur="1000"/>
                                        <p:tgtEl>
                                          <p:spTgt spid="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type="title"/>
          </p:nvPr>
        </p:nvSpPr>
        <p:spPr>
          <a:xfrm>
            <a:off x="872175" y="411575"/>
            <a:ext cx="79518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lang="en"/>
              <a:t> Update - Aaron Reiter</a:t>
            </a:r>
            <a:endParaRPr/>
          </a:p>
        </p:txBody>
      </p:sp>
      <p:pic>
        <p:nvPicPr>
          <p:cNvPr id="100" name="Google Shape;100;p16"/>
          <p:cNvPicPr preferRelativeResize="0"/>
          <p:nvPr/>
        </p:nvPicPr>
        <p:blipFill>
          <a:blip r:embed="rId3">
            <a:alphaModFix/>
          </a:blip>
          <a:stretch>
            <a:fillRect/>
          </a:stretch>
        </p:blipFill>
        <p:spPr>
          <a:xfrm>
            <a:off x="-7550" y="0"/>
            <a:ext cx="727325" cy="715200"/>
          </a:xfrm>
          <a:prstGeom prst="rect">
            <a:avLst/>
          </a:prstGeom>
          <a:noFill/>
          <a:ln>
            <a:noFill/>
          </a:ln>
        </p:spPr>
      </p:pic>
      <p:pic>
        <p:nvPicPr>
          <p:cNvPr id="101" name="Google Shape;101;p16"/>
          <p:cNvPicPr preferRelativeResize="0"/>
          <p:nvPr/>
        </p:nvPicPr>
        <p:blipFill>
          <a:blip r:embed="rId4">
            <a:alphaModFix/>
          </a:blip>
          <a:stretch>
            <a:fillRect/>
          </a:stretch>
        </p:blipFill>
        <p:spPr>
          <a:xfrm>
            <a:off x="2024200" y="1011625"/>
            <a:ext cx="4102647" cy="3787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txBox="1"/>
          <p:nvPr>
            <p:ph type="title"/>
          </p:nvPr>
        </p:nvSpPr>
        <p:spPr>
          <a:xfrm>
            <a:off x="311700" y="180050"/>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HOA </a:t>
            </a:r>
            <a:r>
              <a:rPr lang="en"/>
              <a:t>Financial</a:t>
            </a:r>
            <a:r>
              <a:rPr lang="en"/>
              <a:t> Model </a:t>
            </a:r>
            <a:endParaRPr/>
          </a:p>
          <a:p>
            <a:pPr indent="0" lvl="0" marL="0" rtl="0" algn="l">
              <a:spcBef>
                <a:spcPts val="0"/>
              </a:spcBef>
              <a:spcAft>
                <a:spcPts val="0"/>
              </a:spcAft>
              <a:buNone/>
            </a:pPr>
            <a:r>
              <a:rPr lang="en"/>
              <a:t>Without increase we go negative over time</a:t>
            </a:r>
            <a:endParaRPr/>
          </a:p>
        </p:txBody>
      </p:sp>
      <p:sp>
        <p:nvSpPr>
          <p:cNvPr id="107" name="Google Shape;107;p17"/>
          <p:cNvSpPr txBox="1"/>
          <p:nvPr>
            <p:ph idx="4294967295" type="body"/>
          </p:nvPr>
        </p:nvSpPr>
        <p:spPr>
          <a:xfrm>
            <a:off x="6090675" y="1752100"/>
            <a:ext cx="2928300" cy="263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Operational Costs Are Increasing</a:t>
            </a:r>
            <a:endParaRPr b="1" sz="1600"/>
          </a:p>
          <a:p>
            <a:pPr indent="-304800" lvl="0" marL="457200" rtl="0" algn="l">
              <a:spcBef>
                <a:spcPts val="1600"/>
              </a:spcBef>
              <a:spcAft>
                <a:spcPts val="0"/>
              </a:spcAft>
              <a:buSzPts val="1200"/>
              <a:buChar char="●"/>
            </a:pPr>
            <a:r>
              <a:rPr lang="en" sz="1200"/>
              <a:t>Landscaping / tree </a:t>
            </a:r>
            <a:r>
              <a:rPr lang="en" sz="1200"/>
              <a:t>maintenance</a:t>
            </a:r>
            <a:r>
              <a:rPr lang="en" sz="1200"/>
              <a:t> (HOA property)</a:t>
            </a:r>
            <a:endParaRPr sz="1200"/>
          </a:p>
          <a:p>
            <a:pPr indent="-304800" lvl="0" marL="457200" rtl="0" algn="l">
              <a:spcBef>
                <a:spcPts val="0"/>
              </a:spcBef>
              <a:spcAft>
                <a:spcPts val="0"/>
              </a:spcAft>
              <a:buSzPts val="1200"/>
              <a:buChar char="●"/>
            </a:pPr>
            <a:r>
              <a:rPr lang="en" sz="1200"/>
              <a:t>Infrastructure maintenance</a:t>
            </a:r>
            <a:br>
              <a:rPr lang="en" sz="1200"/>
            </a:br>
            <a:r>
              <a:rPr lang="en" sz="1200"/>
              <a:t>(sprinklers, electrical, etc.) </a:t>
            </a:r>
            <a:endParaRPr sz="1200"/>
          </a:p>
          <a:p>
            <a:pPr indent="-304800" lvl="0" marL="457200" rtl="0" algn="l">
              <a:spcBef>
                <a:spcPts val="0"/>
              </a:spcBef>
              <a:spcAft>
                <a:spcPts val="0"/>
              </a:spcAft>
              <a:buSzPts val="1200"/>
              <a:buChar char="●"/>
            </a:pPr>
            <a:r>
              <a:rPr lang="en" sz="1200"/>
              <a:t>Legal fees</a:t>
            </a:r>
            <a:endParaRPr sz="1200"/>
          </a:p>
          <a:p>
            <a:pPr indent="-304800" lvl="0" marL="457200" rtl="0" algn="l">
              <a:spcBef>
                <a:spcPts val="0"/>
              </a:spcBef>
              <a:spcAft>
                <a:spcPts val="0"/>
              </a:spcAft>
              <a:buSzPts val="1200"/>
              <a:buChar char="●"/>
            </a:pPr>
            <a:r>
              <a:rPr lang="en" sz="1200"/>
              <a:t>Insurance premiums</a:t>
            </a:r>
            <a:endParaRPr sz="1200"/>
          </a:p>
          <a:p>
            <a:pPr indent="-304800" lvl="0" marL="457200" rtl="0" algn="l">
              <a:spcBef>
                <a:spcPts val="0"/>
              </a:spcBef>
              <a:spcAft>
                <a:spcPts val="0"/>
              </a:spcAft>
              <a:buSzPts val="1200"/>
              <a:buChar char="●"/>
            </a:pPr>
            <a:r>
              <a:rPr lang="en" sz="1200"/>
              <a:t>Speed Sign</a:t>
            </a:r>
            <a:endParaRPr sz="1200"/>
          </a:p>
        </p:txBody>
      </p:sp>
      <p:pic>
        <p:nvPicPr>
          <p:cNvPr id="108" name="Google Shape;108;p17" title="Chart"/>
          <p:cNvPicPr preferRelativeResize="0"/>
          <p:nvPr/>
        </p:nvPicPr>
        <p:blipFill>
          <a:blip r:embed="rId3">
            <a:alphaModFix/>
          </a:blip>
          <a:stretch>
            <a:fillRect/>
          </a:stretch>
        </p:blipFill>
        <p:spPr>
          <a:xfrm>
            <a:off x="162375" y="1752088"/>
            <a:ext cx="5687777" cy="2596724"/>
          </a:xfrm>
          <a:prstGeom prst="rect">
            <a:avLst/>
          </a:prstGeom>
          <a:noFill/>
          <a:ln>
            <a:noFill/>
          </a:ln>
          <a:effectLst>
            <a:outerShdw blurRad="171450" rotWithShape="0" algn="bl" dir="2280000" dist="952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872175" y="575950"/>
            <a:ext cx="77592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 Member Update</a:t>
            </a:r>
            <a:endParaRPr/>
          </a:p>
        </p:txBody>
      </p:sp>
      <p:sp>
        <p:nvSpPr>
          <p:cNvPr id="114" name="Google Shape;114;p18"/>
          <p:cNvSpPr txBox="1"/>
          <p:nvPr>
            <p:ph idx="1" type="body"/>
          </p:nvPr>
        </p:nvSpPr>
        <p:spPr>
          <a:xfrm>
            <a:off x="144850" y="1309900"/>
            <a:ext cx="8541900" cy="135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Ron Bohart!</a:t>
            </a:r>
            <a:endParaRPr/>
          </a:p>
          <a:p>
            <a:pPr indent="-317500" lvl="0" marL="457200" rtl="0" algn="l">
              <a:spcBef>
                <a:spcPts val="1600"/>
              </a:spcBef>
              <a:spcAft>
                <a:spcPts val="0"/>
              </a:spcAft>
              <a:buSzPts val="1400"/>
              <a:buChar char="●"/>
            </a:pPr>
            <a:r>
              <a:rPr lang="en"/>
              <a:t>Ron served on the ACC for many many years (more than 25).</a:t>
            </a:r>
            <a:endParaRPr/>
          </a:p>
          <a:p>
            <a:pPr indent="-317500" lvl="0" marL="457200" rtl="0" algn="l">
              <a:spcBef>
                <a:spcPts val="0"/>
              </a:spcBef>
              <a:spcAft>
                <a:spcPts val="0"/>
              </a:spcAft>
              <a:buSzPts val="1400"/>
              <a:buChar char="●"/>
            </a:pPr>
            <a:r>
              <a:rPr lang="en"/>
              <a:t>He gave up his free time and provided his construction experience / expertise to keep Mt. Gate beautiful and maintain our home values.  </a:t>
            </a:r>
            <a:endParaRPr/>
          </a:p>
        </p:txBody>
      </p:sp>
      <p:pic>
        <p:nvPicPr>
          <p:cNvPr id="115" name="Google Shape;115;p18"/>
          <p:cNvPicPr preferRelativeResize="0"/>
          <p:nvPr/>
        </p:nvPicPr>
        <p:blipFill>
          <a:blip r:embed="rId3">
            <a:alphaModFix/>
          </a:blip>
          <a:stretch>
            <a:fillRect/>
          </a:stretch>
        </p:blipFill>
        <p:spPr>
          <a:xfrm>
            <a:off x="-7550" y="0"/>
            <a:ext cx="727325" cy="715200"/>
          </a:xfrm>
          <a:prstGeom prst="rect">
            <a:avLst/>
          </a:prstGeom>
          <a:noFill/>
          <a:ln>
            <a:noFill/>
          </a:ln>
        </p:spPr>
      </p:pic>
      <p:sp>
        <p:nvSpPr>
          <p:cNvPr id="116" name="Google Shape;116;p18"/>
          <p:cNvSpPr/>
          <p:nvPr/>
        </p:nvSpPr>
        <p:spPr>
          <a:xfrm>
            <a:off x="5526250" y="664875"/>
            <a:ext cx="3160500" cy="1419300"/>
          </a:xfrm>
          <a:prstGeom prst="wave">
            <a:avLst>
              <a:gd fmla="val 12500"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dk1"/>
                </a:solidFill>
              </a:rPr>
              <a:t>Thank you Ron!</a:t>
            </a:r>
            <a:endParaRPr sz="2900">
              <a:solidFill>
                <a:schemeClr val="dk1"/>
              </a:solidFill>
            </a:endParaRPr>
          </a:p>
        </p:txBody>
      </p:sp>
      <p:sp>
        <p:nvSpPr>
          <p:cNvPr id="117" name="Google Shape;117;p18"/>
          <p:cNvSpPr txBox="1"/>
          <p:nvPr>
            <p:ph idx="1" type="body"/>
          </p:nvPr>
        </p:nvSpPr>
        <p:spPr>
          <a:xfrm>
            <a:off x="144850" y="3262400"/>
            <a:ext cx="8541900" cy="110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Ron’s successor is Jason Fehr.</a:t>
            </a:r>
            <a:endParaRPr/>
          </a:p>
          <a:p>
            <a:pPr indent="-317500" lvl="0" marL="457200" rtl="0" algn="l">
              <a:spcBef>
                <a:spcPts val="1600"/>
              </a:spcBef>
              <a:spcAft>
                <a:spcPts val="0"/>
              </a:spcAft>
              <a:buSzPts val="1400"/>
              <a:buChar char="●"/>
            </a:pPr>
            <a:r>
              <a:rPr lang="en"/>
              <a:t>Jason and his family moved into Mt. Gate in 2022.</a:t>
            </a:r>
            <a:endParaRPr/>
          </a:p>
          <a:p>
            <a:pPr indent="-317500" lvl="0" marL="457200" rtl="0" algn="l">
              <a:spcBef>
                <a:spcPts val="0"/>
              </a:spcBef>
              <a:spcAft>
                <a:spcPts val="0"/>
              </a:spcAft>
              <a:buSzPts val="1400"/>
              <a:buChar char="●"/>
            </a:pPr>
            <a:r>
              <a:rPr lang="en"/>
              <a:t>Jason comes with a background in high end real estate appraisal management and construction.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872175" y="575950"/>
            <a:ext cx="7849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 Update</a:t>
            </a:r>
            <a:endParaRPr/>
          </a:p>
        </p:txBody>
      </p:sp>
      <p:sp>
        <p:nvSpPr>
          <p:cNvPr id="123" name="Google Shape;123;p19"/>
          <p:cNvSpPr txBox="1"/>
          <p:nvPr>
            <p:ph idx="1" type="body"/>
          </p:nvPr>
        </p:nvSpPr>
        <p:spPr>
          <a:xfrm>
            <a:off x="144850" y="1309900"/>
            <a:ext cx="2298000" cy="14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Members:</a:t>
            </a:r>
            <a:endParaRPr/>
          </a:p>
          <a:p>
            <a:pPr indent="-317500" lvl="0" marL="457200" rtl="0" algn="l">
              <a:spcBef>
                <a:spcPts val="1600"/>
              </a:spcBef>
              <a:spcAft>
                <a:spcPts val="0"/>
              </a:spcAft>
              <a:buSzPts val="1400"/>
              <a:buChar char="●"/>
            </a:pPr>
            <a:r>
              <a:rPr lang="en"/>
              <a:t>Barbara Kleinke</a:t>
            </a:r>
            <a:endParaRPr/>
          </a:p>
          <a:p>
            <a:pPr indent="-317500" lvl="0" marL="457200" rtl="0" algn="l">
              <a:spcBef>
                <a:spcPts val="0"/>
              </a:spcBef>
              <a:spcAft>
                <a:spcPts val="0"/>
              </a:spcAft>
              <a:buSzPts val="1400"/>
              <a:buChar char="●"/>
            </a:pPr>
            <a:r>
              <a:rPr lang="en"/>
              <a:t>Rob Grabowski</a:t>
            </a:r>
            <a:endParaRPr/>
          </a:p>
          <a:p>
            <a:pPr indent="-317500" lvl="0" marL="457200" rtl="0" algn="l">
              <a:spcBef>
                <a:spcPts val="0"/>
              </a:spcBef>
              <a:spcAft>
                <a:spcPts val="0"/>
              </a:spcAft>
              <a:buSzPts val="1400"/>
              <a:buChar char="●"/>
            </a:pPr>
            <a:r>
              <a:rPr lang="en"/>
              <a:t>Jason Fehr</a:t>
            </a:r>
            <a:endParaRPr/>
          </a:p>
        </p:txBody>
      </p:sp>
      <p:sp>
        <p:nvSpPr>
          <p:cNvPr id="124" name="Google Shape;124;p19"/>
          <p:cNvSpPr txBox="1"/>
          <p:nvPr>
            <p:ph idx="2" type="body"/>
          </p:nvPr>
        </p:nvSpPr>
        <p:spPr>
          <a:xfrm>
            <a:off x="2385850" y="1309900"/>
            <a:ext cx="6336000" cy="33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Reminders from the ACC:</a:t>
            </a:r>
            <a:endParaRPr/>
          </a:p>
          <a:p>
            <a:pPr indent="-317500" lvl="0" marL="457200" rtl="0" algn="l">
              <a:spcBef>
                <a:spcPts val="1600"/>
              </a:spcBef>
              <a:spcAft>
                <a:spcPts val="0"/>
              </a:spcAft>
              <a:buSzPts val="1400"/>
              <a:buChar char="●"/>
            </a:pPr>
            <a:r>
              <a:rPr lang="en"/>
              <a:t>Send your request to </a:t>
            </a:r>
            <a:r>
              <a:rPr b="1" lang="en" u="sng">
                <a:solidFill>
                  <a:schemeClr val="hlink"/>
                </a:solidFill>
                <a:hlinkClick r:id="rId3"/>
              </a:rPr>
              <a:t>mtngate.tigard@gmail.com</a:t>
            </a:r>
            <a:endParaRPr b="1"/>
          </a:p>
          <a:p>
            <a:pPr indent="-317500" lvl="0" marL="457200" rtl="0" algn="l">
              <a:spcBef>
                <a:spcPts val="0"/>
              </a:spcBef>
              <a:spcAft>
                <a:spcPts val="0"/>
              </a:spcAft>
              <a:buSzPts val="1400"/>
              <a:buChar char="●"/>
            </a:pPr>
            <a:r>
              <a:rPr lang="en"/>
              <a:t>All external changes need to be approved</a:t>
            </a:r>
            <a:endParaRPr/>
          </a:p>
          <a:p>
            <a:pPr indent="-317500" lvl="0" marL="457200" rtl="0" algn="l">
              <a:spcBef>
                <a:spcPts val="0"/>
              </a:spcBef>
              <a:spcAft>
                <a:spcPts val="0"/>
              </a:spcAft>
              <a:buSzPts val="1400"/>
              <a:buChar char="●"/>
            </a:pPr>
            <a:r>
              <a:rPr lang="en"/>
              <a:t>Some suggestions to make your approval faster</a:t>
            </a:r>
            <a:endParaRPr/>
          </a:p>
          <a:p>
            <a:pPr indent="-304800" lvl="1" marL="914400" rtl="0" algn="l">
              <a:spcBef>
                <a:spcPts val="0"/>
              </a:spcBef>
              <a:spcAft>
                <a:spcPts val="0"/>
              </a:spcAft>
              <a:buSzPts val="1200"/>
              <a:buChar char="○"/>
            </a:pPr>
            <a:r>
              <a:rPr lang="en"/>
              <a:t>House (re)painting large (min 3x3’) samples need to be applied (all colors used)</a:t>
            </a:r>
            <a:endParaRPr/>
          </a:p>
          <a:p>
            <a:pPr indent="-304800" lvl="1" marL="914400" rtl="0" algn="l">
              <a:spcBef>
                <a:spcPts val="0"/>
              </a:spcBef>
              <a:spcAft>
                <a:spcPts val="0"/>
              </a:spcAft>
              <a:buSzPts val="1200"/>
              <a:buChar char="○"/>
            </a:pPr>
            <a:r>
              <a:rPr lang="en"/>
              <a:t>Landscaping, decks, patios, paths, sheds, etc. please include a simple sketch and material that will be used</a:t>
            </a:r>
            <a:endParaRPr/>
          </a:p>
          <a:p>
            <a:pPr indent="-304800" lvl="1" marL="914400" rtl="0" algn="l">
              <a:spcBef>
                <a:spcPts val="0"/>
              </a:spcBef>
              <a:spcAft>
                <a:spcPts val="0"/>
              </a:spcAft>
              <a:buSzPts val="1200"/>
              <a:buChar char="○"/>
            </a:pPr>
            <a:r>
              <a:rPr lang="en"/>
              <a:t>Roof’s -  provide color, style, and link to manufacture</a:t>
            </a:r>
            <a:endParaRPr/>
          </a:p>
          <a:p>
            <a:pPr indent="-304800" lvl="1" marL="914400" rtl="0" algn="l">
              <a:spcBef>
                <a:spcPts val="0"/>
              </a:spcBef>
              <a:spcAft>
                <a:spcPts val="0"/>
              </a:spcAft>
              <a:buSzPts val="1200"/>
              <a:buChar char="○"/>
            </a:pPr>
            <a:r>
              <a:rPr lang="en"/>
              <a:t>Tree’s - non-Maple Street trees - provide type, reason for removal, and location on property. Please also discuss with adjacent neighbor. Street Maples go to board.  Remember to remove any stumps which are visible from the street.</a:t>
            </a:r>
            <a:endParaRPr/>
          </a:p>
          <a:p>
            <a:pPr indent="-317500" lvl="0" marL="457200" rtl="0" algn="l">
              <a:spcBef>
                <a:spcPts val="0"/>
              </a:spcBef>
              <a:spcAft>
                <a:spcPts val="0"/>
              </a:spcAft>
              <a:buSzPts val="1400"/>
              <a:buChar char="●"/>
            </a:pPr>
            <a:r>
              <a:rPr lang="en"/>
              <a:t>ACC has 14 days to respond under CC&amp;Rs.  They are usually much faster, but please allow time for the team to review and provide feedback</a:t>
            </a:r>
            <a:endParaRPr/>
          </a:p>
        </p:txBody>
      </p:sp>
      <p:sp>
        <p:nvSpPr>
          <p:cNvPr id="125" name="Google Shape;125;p19"/>
          <p:cNvSpPr txBox="1"/>
          <p:nvPr>
            <p:ph idx="1" type="body"/>
          </p:nvPr>
        </p:nvSpPr>
        <p:spPr>
          <a:xfrm>
            <a:off x="144850" y="3204425"/>
            <a:ext cx="2751000" cy="14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Request Stats:</a:t>
            </a:r>
            <a:endParaRPr/>
          </a:p>
          <a:p>
            <a:pPr indent="-317500" lvl="0" marL="457200" rtl="0" algn="l">
              <a:spcBef>
                <a:spcPts val="1600"/>
              </a:spcBef>
              <a:spcAft>
                <a:spcPts val="0"/>
              </a:spcAft>
              <a:buSzPts val="1400"/>
              <a:buChar char="●"/>
            </a:pPr>
            <a:r>
              <a:rPr lang="en"/>
              <a:t>2021 - 34 requests</a:t>
            </a:r>
            <a:endParaRPr/>
          </a:p>
          <a:p>
            <a:pPr indent="-317500" lvl="0" marL="457200" rtl="0" algn="l">
              <a:spcBef>
                <a:spcPts val="0"/>
              </a:spcBef>
              <a:spcAft>
                <a:spcPts val="0"/>
              </a:spcAft>
              <a:buSzPts val="1400"/>
              <a:buChar char="●"/>
            </a:pPr>
            <a:r>
              <a:rPr lang="en"/>
              <a:t>2022 - 40 requests</a:t>
            </a:r>
            <a:endParaRPr/>
          </a:p>
          <a:p>
            <a:pPr indent="-317500" lvl="0" marL="457200" rtl="0" algn="l">
              <a:spcBef>
                <a:spcPts val="0"/>
              </a:spcBef>
              <a:spcAft>
                <a:spcPts val="0"/>
              </a:spcAft>
              <a:buSzPts val="1400"/>
              <a:buChar char="●"/>
            </a:pPr>
            <a:r>
              <a:rPr lang="en"/>
              <a:t>2023 - 4 YTD requests</a:t>
            </a:r>
            <a:endParaRPr/>
          </a:p>
          <a:p>
            <a:pPr indent="0" lvl="0" marL="0" rtl="0" algn="l">
              <a:spcBef>
                <a:spcPts val="1600"/>
              </a:spcBef>
              <a:spcAft>
                <a:spcPts val="1600"/>
              </a:spcAft>
              <a:buNone/>
            </a:pPr>
            <a:r>
              <a:t/>
            </a:r>
            <a:endParaRPr/>
          </a:p>
        </p:txBody>
      </p:sp>
      <p:pic>
        <p:nvPicPr>
          <p:cNvPr id="126" name="Google Shape;126;p19"/>
          <p:cNvPicPr preferRelativeResize="0"/>
          <p:nvPr/>
        </p:nvPicPr>
        <p:blipFill>
          <a:blip r:embed="rId4">
            <a:alphaModFix/>
          </a:blip>
          <a:stretch>
            <a:fillRect/>
          </a:stretch>
        </p:blipFill>
        <p:spPr>
          <a:xfrm>
            <a:off x="-7550" y="0"/>
            <a:ext cx="727325" cy="715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1000"/>
                                        <p:tgtEl>
                                          <p:spTgt spid="1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animEffect filter="fade" transition="in">
                                      <p:cBhvr>
                                        <p:cTn dur="1000"/>
                                        <p:tgtEl>
                                          <p:spTgt spid="1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animEffect filter="fade" transition="in">
                                      <p:cBhvr>
                                        <p:cTn dur="1000"/>
                                        <p:tgtEl>
                                          <p:spTgt spid="1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animEffect filter="fade" transition="in">
                                      <p:cBhvr>
                                        <p:cTn dur="1000"/>
                                        <p:tgtEl>
                                          <p:spTgt spid="1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4" st="4"/>
                                            </p:txEl>
                                          </p:spTgt>
                                        </p:tgtEl>
                                        <p:attrNameLst>
                                          <p:attrName>style.visibility</p:attrName>
                                        </p:attrNameLst>
                                      </p:cBhvr>
                                      <p:to>
                                        <p:strVal val="visible"/>
                                      </p:to>
                                    </p:set>
                                    <p:animEffect filter="fade" transition="in">
                                      <p:cBhvr>
                                        <p:cTn dur="1000"/>
                                        <p:tgtEl>
                                          <p:spTgt spid="12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5" st="5"/>
                                            </p:txEl>
                                          </p:spTgt>
                                        </p:tgtEl>
                                        <p:attrNameLst>
                                          <p:attrName>style.visibility</p:attrName>
                                        </p:attrNameLst>
                                      </p:cBhvr>
                                      <p:to>
                                        <p:strVal val="visible"/>
                                      </p:to>
                                    </p:set>
                                    <p:animEffect filter="fade" transition="in">
                                      <p:cBhvr>
                                        <p:cTn dur="1000"/>
                                        <p:tgtEl>
                                          <p:spTgt spid="12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6" st="6"/>
                                            </p:txEl>
                                          </p:spTgt>
                                        </p:tgtEl>
                                        <p:attrNameLst>
                                          <p:attrName>style.visibility</p:attrName>
                                        </p:attrNameLst>
                                      </p:cBhvr>
                                      <p:to>
                                        <p:strVal val="visible"/>
                                      </p:to>
                                    </p:set>
                                    <p:animEffect filter="fade" transition="in">
                                      <p:cBhvr>
                                        <p:cTn dur="1000"/>
                                        <p:tgtEl>
                                          <p:spTgt spid="12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7" st="7"/>
                                            </p:txEl>
                                          </p:spTgt>
                                        </p:tgtEl>
                                        <p:attrNameLst>
                                          <p:attrName>style.visibility</p:attrName>
                                        </p:attrNameLst>
                                      </p:cBhvr>
                                      <p:to>
                                        <p:strVal val="visible"/>
                                      </p:to>
                                    </p:set>
                                    <p:animEffect filter="fade" transition="in">
                                      <p:cBhvr>
                                        <p:cTn dur="1000"/>
                                        <p:tgtEl>
                                          <p:spTgt spid="12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8" st="8"/>
                                            </p:txEl>
                                          </p:spTgt>
                                        </p:tgtEl>
                                        <p:attrNameLst>
                                          <p:attrName>style.visibility</p:attrName>
                                        </p:attrNameLst>
                                      </p:cBhvr>
                                      <p:to>
                                        <p:strVal val="visible"/>
                                      </p:to>
                                    </p:set>
                                    <p:animEffect filter="fade" transition="in">
                                      <p:cBhvr>
                                        <p:cTn dur="1000"/>
                                        <p:tgtEl>
                                          <p:spTgt spid="12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0"/>
          <p:cNvPicPr preferRelativeResize="0"/>
          <p:nvPr/>
        </p:nvPicPr>
        <p:blipFill>
          <a:blip r:embed="rId3">
            <a:alphaModFix/>
          </a:blip>
          <a:stretch>
            <a:fillRect/>
          </a:stretch>
        </p:blipFill>
        <p:spPr>
          <a:xfrm>
            <a:off x="2381140" y="780702"/>
            <a:ext cx="4381725" cy="3401501"/>
          </a:xfrm>
          <a:prstGeom prst="rect">
            <a:avLst/>
          </a:prstGeom>
          <a:noFill/>
          <a:ln>
            <a:noFill/>
          </a:ln>
        </p:spPr>
      </p:pic>
      <p:sp>
        <p:nvSpPr>
          <p:cNvPr id="132" name="Google Shape;132;p20"/>
          <p:cNvSpPr txBox="1"/>
          <p:nvPr>
            <p:ph idx="1" type="body"/>
          </p:nvPr>
        </p:nvSpPr>
        <p:spPr>
          <a:xfrm>
            <a:off x="2381100" y="780700"/>
            <a:ext cx="4381800" cy="715200"/>
          </a:xfrm>
          <a:prstGeom prst="rect">
            <a:avLst/>
          </a:prstGeom>
          <a:solidFill>
            <a:srgbClr val="000000">
              <a:alpha val="31009"/>
            </a:srgbClr>
          </a:solidFill>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1600"/>
              </a:spcAft>
              <a:buNone/>
            </a:pPr>
            <a:r>
              <a:rPr b="1" lang="en" sz="3400">
                <a:solidFill>
                  <a:schemeClr val="lt1"/>
                </a:solidFill>
              </a:rPr>
              <a:t>ACC Members</a:t>
            </a:r>
            <a:endParaRPr b="1" sz="3400">
              <a:solidFill>
                <a:schemeClr val="lt1"/>
              </a:solidFill>
            </a:endParaRPr>
          </a:p>
        </p:txBody>
      </p:sp>
      <p:pic>
        <p:nvPicPr>
          <p:cNvPr id="133" name="Google Shape;133;p20"/>
          <p:cNvPicPr preferRelativeResize="0"/>
          <p:nvPr/>
        </p:nvPicPr>
        <p:blipFill>
          <a:blip r:embed="rId4">
            <a:alphaModFix/>
          </a:blip>
          <a:stretch>
            <a:fillRect/>
          </a:stretch>
        </p:blipFill>
        <p:spPr>
          <a:xfrm>
            <a:off x="-7550" y="0"/>
            <a:ext cx="727325" cy="715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1000"/>
                                        <p:tgtEl>
                                          <p:spTgt spid="13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General Reminders</a:t>
            </a:r>
            <a:endParaRPr/>
          </a:p>
        </p:txBody>
      </p:sp>
      <p:sp>
        <p:nvSpPr>
          <p:cNvPr id="139" name="Google Shape;139;p21"/>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most common CC&amp;R </a:t>
            </a:r>
            <a:r>
              <a:rPr lang="en"/>
              <a:t>compliance issues</a:t>
            </a:r>
            <a:endParaRPr/>
          </a:p>
        </p:txBody>
      </p:sp>
      <p:sp>
        <p:nvSpPr>
          <p:cNvPr id="140" name="Google Shape;140;p21"/>
          <p:cNvSpPr txBox="1"/>
          <p:nvPr>
            <p:ph idx="2" type="body"/>
          </p:nvPr>
        </p:nvSpPr>
        <p:spPr>
          <a:xfrm>
            <a:off x="4714600" y="724200"/>
            <a:ext cx="4332000" cy="36951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Char char="●"/>
            </a:pPr>
            <a:r>
              <a:rPr lang="en" sz="1600"/>
              <a:t>Garbage / recycling / yard </a:t>
            </a:r>
            <a:r>
              <a:rPr lang="en" sz="1600"/>
              <a:t>debris</a:t>
            </a:r>
            <a:r>
              <a:rPr lang="en" sz="1600"/>
              <a:t> cans - out of sight</a:t>
            </a:r>
            <a:endParaRPr sz="1600"/>
          </a:p>
          <a:p>
            <a:pPr indent="-330200" lvl="0" marL="457200" rtl="0" algn="l">
              <a:spcBef>
                <a:spcPts val="0"/>
              </a:spcBef>
              <a:spcAft>
                <a:spcPts val="0"/>
              </a:spcAft>
              <a:buSzPts val="1600"/>
              <a:buChar char="●"/>
            </a:pPr>
            <a:r>
              <a:rPr lang="en" sz="1600"/>
              <a:t>Weeds, moss, leaves and other basic yard </a:t>
            </a:r>
            <a:r>
              <a:rPr lang="en" sz="1600"/>
              <a:t>upkeep</a:t>
            </a:r>
            <a:endParaRPr sz="1600"/>
          </a:p>
          <a:p>
            <a:pPr indent="-330200" lvl="0" marL="457200" rtl="0" algn="l">
              <a:spcBef>
                <a:spcPts val="0"/>
              </a:spcBef>
              <a:spcAft>
                <a:spcPts val="0"/>
              </a:spcAft>
              <a:buSzPts val="1600"/>
              <a:buChar char="●"/>
            </a:pPr>
            <a:r>
              <a:rPr lang="en" sz="1600"/>
              <a:t>Trailers, RV’s, Campers, Boats, etc.</a:t>
            </a:r>
            <a:endParaRPr sz="1600"/>
          </a:p>
          <a:p>
            <a:pPr indent="-330200" lvl="0" marL="457200" rtl="0" algn="l">
              <a:spcBef>
                <a:spcPts val="0"/>
              </a:spcBef>
              <a:spcAft>
                <a:spcPts val="0"/>
              </a:spcAft>
              <a:buSzPts val="1600"/>
              <a:buChar char="●"/>
            </a:pPr>
            <a:r>
              <a:rPr lang="en" sz="1600"/>
              <a:t>Signs - only Alarm &amp; For Sale</a:t>
            </a:r>
            <a:endParaRPr sz="1600"/>
          </a:p>
          <a:p>
            <a:pPr indent="-330200" lvl="0" marL="457200" rtl="0" algn="l">
              <a:spcBef>
                <a:spcPts val="0"/>
              </a:spcBef>
              <a:spcAft>
                <a:spcPts val="0"/>
              </a:spcAft>
              <a:buSzPts val="1600"/>
              <a:buChar char="●"/>
            </a:pPr>
            <a:r>
              <a:rPr lang="en" sz="1600"/>
              <a:t>Construction </a:t>
            </a:r>
            <a:r>
              <a:rPr lang="en" sz="1600"/>
              <a:t>debris</a:t>
            </a:r>
            <a:r>
              <a:rPr lang="en" sz="1600"/>
              <a:t> / staging</a:t>
            </a:r>
            <a:endParaRPr sz="1600"/>
          </a:p>
          <a:p>
            <a:pPr indent="-330200" lvl="0" marL="457200" rtl="0" algn="l">
              <a:spcBef>
                <a:spcPts val="0"/>
              </a:spcBef>
              <a:spcAft>
                <a:spcPts val="0"/>
              </a:spcAft>
              <a:buSzPts val="1600"/>
              <a:buChar char="●"/>
            </a:pPr>
            <a:r>
              <a:rPr lang="en" sz="1600"/>
              <a:t>Work vehicles</a:t>
            </a:r>
            <a:endParaRPr sz="1600"/>
          </a:p>
          <a:p>
            <a:pPr indent="-330200" lvl="0" marL="457200" rtl="0" algn="l">
              <a:spcBef>
                <a:spcPts val="0"/>
              </a:spcBef>
              <a:spcAft>
                <a:spcPts val="0"/>
              </a:spcAft>
              <a:buSzPts val="1600"/>
              <a:buChar char="●"/>
            </a:pPr>
            <a:r>
              <a:rPr lang="en" sz="1600"/>
              <a:t>Farm Animals (i.e. chickens, roosters, etc.) </a:t>
            </a:r>
            <a:endParaRPr sz="1600"/>
          </a:p>
        </p:txBody>
      </p:sp>
      <p:pic>
        <p:nvPicPr>
          <p:cNvPr id="141" name="Google Shape;141;p21"/>
          <p:cNvPicPr preferRelativeResize="0"/>
          <p:nvPr/>
        </p:nvPicPr>
        <p:blipFill>
          <a:blip r:embed="rId3">
            <a:alphaModFix/>
          </a:blip>
          <a:stretch>
            <a:fillRect/>
          </a:stretch>
        </p:blipFill>
        <p:spPr>
          <a:xfrm>
            <a:off x="-7550" y="0"/>
            <a:ext cx="727325" cy="715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1000"/>
                                        <p:tgtEl>
                                          <p:spTgt spid="1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Effect filter="fade" transition="in">
                                      <p:cBhvr>
                                        <p:cTn dur="1000"/>
                                        <p:tgtEl>
                                          <p:spTgt spid="1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animEffect filter="fade" transition="in">
                                      <p:cBhvr>
                                        <p:cTn dur="1000"/>
                                        <p:tgtEl>
                                          <p:spTgt spid="1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animEffect filter="fade" transition="in">
                                      <p:cBhvr>
                                        <p:cTn dur="1000"/>
                                        <p:tgtEl>
                                          <p:spTgt spid="1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4" st="4"/>
                                            </p:txEl>
                                          </p:spTgt>
                                        </p:tgtEl>
                                        <p:attrNameLst>
                                          <p:attrName>style.visibility</p:attrName>
                                        </p:attrNameLst>
                                      </p:cBhvr>
                                      <p:to>
                                        <p:strVal val="visible"/>
                                      </p:to>
                                    </p:set>
                                    <p:animEffect filter="fade" transition="in">
                                      <p:cBhvr>
                                        <p:cTn dur="1000"/>
                                        <p:tgtEl>
                                          <p:spTgt spid="1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5" st="5"/>
                                            </p:txEl>
                                          </p:spTgt>
                                        </p:tgtEl>
                                        <p:attrNameLst>
                                          <p:attrName>style.visibility</p:attrName>
                                        </p:attrNameLst>
                                      </p:cBhvr>
                                      <p:to>
                                        <p:strVal val="visible"/>
                                      </p:to>
                                    </p:set>
                                    <p:animEffect filter="fade" transition="in">
                                      <p:cBhvr>
                                        <p:cTn dur="1000"/>
                                        <p:tgtEl>
                                          <p:spTgt spid="14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6" st="6"/>
                                            </p:txEl>
                                          </p:spTgt>
                                        </p:tgtEl>
                                        <p:attrNameLst>
                                          <p:attrName>style.visibility</p:attrName>
                                        </p:attrNameLst>
                                      </p:cBhvr>
                                      <p:to>
                                        <p:strVal val="visible"/>
                                      </p:to>
                                    </p:set>
                                    <p:animEffect filter="fade" transition="in">
                                      <p:cBhvr>
                                        <p:cTn dur="1000"/>
                                        <p:tgtEl>
                                          <p:spTgt spid="14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